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Raleway" pitchFamily="2" charset="0"/>
      <p:regular r:id="rId12"/>
    </p:embeddedFont>
    <p:embeddedFont>
      <p:font typeface="Roboto" panose="02000000000000000000" pitchFamily="2" charset="0"/>
      <p:regular r:id="rId13"/>
      <p:bold r:id="rId14"/>
    </p:embeddedFont>
    <p:embeddedFont>
      <p:font typeface="Roboto Bold" panose="02000000000000000000" pitchFamily="2" charset="0"/>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3" d="100"/>
          <a:sy n="53" d="100"/>
        </p:scale>
        <p:origin x="7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996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Supporting children who has experiencing differing and showing complex behaviours, can be tiring and in order to provide support to other you must first take care of your own need.
The concept, is about looking at your day as if it was your phone battery.
If you watch films and videos on your phone, this uses up a lot your battery and you will need to recharge this. If you don’t use your phone for general day to day use, then this will last throughout the day. It will general get less naturally, but it wont go down in pick chunks.
One your phone battery has gone, this is no good and cant be used, similar to if you use all your social battery in your life, then when something is needed you will not be in a position to support.
In order to know how to recharge, you need to know what take up your energy. In order to this we will use the baskets exercise in NVR and allocate how much of your battery this takes up and how you need to be supported to allow yourself time to recharge.</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67859"/>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Recharge Your Battery: Self-Care for parents</a:t>
            </a:r>
            <a:endParaRPr lang="en-US" sz="4450" dirty="0"/>
          </a:p>
        </p:txBody>
      </p:sp>
      <p:sp>
        <p:nvSpPr>
          <p:cNvPr id="4" name="Text 1"/>
          <p:cNvSpPr/>
          <p:nvPr/>
        </p:nvSpPr>
        <p:spPr>
          <a:xfrm>
            <a:off x="793790" y="2725579"/>
            <a:ext cx="7556421" cy="254031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Supporting children with complex behaviours or behaviours of concern can your emotional and physical energy away. This presentation explores the concept of treating your energy levels like a phone battery, emphasising the importance of self-care for parents and carers. We'll discuss how to identify were your physical and emotional energy is used up within the day, how to recharge effectively, and maintain a healthy balance to provide better support.</a:t>
            </a:r>
            <a:endParaRPr lang="en-US" sz="1750" dirty="0"/>
          </a:p>
        </p:txBody>
      </p:sp>
      <p:sp>
        <p:nvSpPr>
          <p:cNvPr id="5" name="Text 2"/>
          <p:cNvSpPr/>
          <p:nvPr/>
        </p:nvSpPr>
        <p:spPr>
          <a:xfrm>
            <a:off x="793790" y="5521047"/>
            <a:ext cx="7556421"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“If you want to have enough to give to others, you will need to take care of yourself first. A tree that refuses water and sunlight for itself can’t bear fruit for others. – </a:t>
            </a:r>
            <a:r>
              <a:rPr lang="en-US" sz="1750" b="1" dirty="0">
                <a:solidFill>
                  <a:srgbClr val="3C3939"/>
                </a:solidFill>
                <a:latin typeface="Roboto" pitchFamily="34" charset="0"/>
                <a:ea typeface="Roboto" pitchFamily="34" charset="-122"/>
                <a:cs typeface="Roboto" pitchFamily="34" charset="-120"/>
              </a:rPr>
              <a:t>Emily Maroutian</a:t>
            </a:r>
            <a:endParaRPr lang="en-US" sz="1750" dirty="0"/>
          </a:p>
        </p:txBody>
      </p:sp>
      <p:sp>
        <p:nvSpPr>
          <p:cNvPr id="6" name="Shape 3"/>
          <p:cNvSpPr/>
          <p:nvPr/>
        </p:nvSpPr>
        <p:spPr>
          <a:xfrm>
            <a:off x="793790" y="6881813"/>
            <a:ext cx="362903" cy="362903"/>
          </a:xfrm>
          <a:prstGeom prst="roundRect">
            <a:avLst>
              <a:gd name="adj" fmla="val 25194296"/>
            </a:avLst>
          </a:prstGeom>
          <a:noFill/>
          <a:ln w="7620">
            <a:solidFill>
              <a:srgbClr val="FFFFFF"/>
            </a:solidFill>
            <a:prstDash val="solid"/>
          </a:ln>
        </p:spPr>
        <p:txBody>
          <a:bodyPr/>
          <a:lstStyle/>
          <a:p>
            <a:endParaRPr lang="en-GB"/>
          </a:p>
        </p:txBody>
      </p:sp>
      <p:pic>
        <p:nvPicPr>
          <p:cNvPr id="7" name="Image 1" descr="preencoded.png"/>
          <p:cNvPicPr>
            <a:picLocks noChangeAspect="1"/>
          </p:cNvPicPr>
          <p:nvPr/>
        </p:nvPicPr>
        <p:blipFill>
          <a:blip r:embed="rId4"/>
          <a:stretch>
            <a:fillRect/>
          </a:stretch>
        </p:blipFill>
        <p:spPr>
          <a:xfrm>
            <a:off x="801410" y="6889433"/>
            <a:ext cx="347663" cy="347663"/>
          </a:xfrm>
          <a:prstGeom prst="rect">
            <a:avLst/>
          </a:prstGeom>
        </p:spPr>
      </p:pic>
      <p:sp>
        <p:nvSpPr>
          <p:cNvPr id="8" name="Text 4"/>
          <p:cNvSpPr/>
          <p:nvPr/>
        </p:nvSpPr>
        <p:spPr>
          <a:xfrm>
            <a:off x="1270040" y="6864906"/>
            <a:ext cx="2356247" cy="396835"/>
          </a:xfrm>
          <a:prstGeom prst="rect">
            <a:avLst/>
          </a:prstGeom>
          <a:noFill/>
          <a:ln/>
        </p:spPr>
        <p:txBody>
          <a:bodyPr wrap="none" lIns="0" tIns="0" rIns="0" bIns="0" rtlCol="0" anchor="t"/>
          <a:lstStyle/>
          <a:p>
            <a:pPr marL="0" indent="0" algn="l">
              <a:lnSpc>
                <a:spcPts val="3100"/>
              </a:lnSpc>
              <a:buNone/>
            </a:pPr>
            <a:r>
              <a:rPr lang="en-US" sz="2200" b="1" dirty="0">
                <a:solidFill>
                  <a:srgbClr val="3C3939"/>
                </a:solidFill>
                <a:latin typeface="Roboto Bold" pitchFamily="34" charset="0"/>
                <a:ea typeface="Roboto Bold" pitchFamily="34" charset="-122"/>
                <a:cs typeface="Roboto Bold" pitchFamily="34" charset="-120"/>
              </a:rPr>
              <a:t>by Luke Gomersall</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864525"/>
            <a:ext cx="5812631"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What is the resource? </a:t>
            </a:r>
            <a:endParaRPr lang="en-US" sz="4450" dirty="0"/>
          </a:p>
        </p:txBody>
      </p:sp>
      <p:sp>
        <p:nvSpPr>
          <p:cNvPr id="4" name="Text 1"/>
          <p:cNvSpPr/>
          <p:nvPr/>
        </p:nvSpPr>
        <p:spPr>
          <a:xfrm>
            <a:off x="793790" y="3913465"/>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The resource is a sticker which you put on the back of the phone case, with a picture of a battery saying," Do you need to Recharge? " This question is a reminder to think about your own self-care needs and learn to take breaks in order to be in a position to provide care and support. </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267"/>
          </a:xfrm>
          <a:prstGeom prst="rect">
            <a:avLst/>
          </a:prstGeom>
        </p:spPr>
      </p:pic>
      <p:sp>
        <p:nvSpPr>
          <p:cNvPr id="3" name="Text 0"/>
          <p:cNvSpPr/>
          <p:nvPr/>
        </p:nvSpPr>
        <p:spPr>
          <a:xfrm>
            <a:off x="6048970" y="441960"/>
            <a:ext cx="6915983" cy="502206"/>
          </a:xfrm>
          <a:prstGeom prst="rect">
            <a:avLst/>
          </a:prstGeom>
          <a:noFill/>
          <a:ln/>
        </p:spPr>
        <p:txBody>
          <a:bodyPr wrap="none" lIns="0" tIns="0" rIns="0" bIns="0" rtlCol="0" anchor="t"/>
          <a:lstStyle/>
          <a:p>
            <a:pPr marL="0" indent="0">
              <a:lnSpc>
                <a:spcPts val="3950"/>
              </a:lnSpc>
              <a:buNone/>
            </a:pPr>
            <a:r>
              <a:rPr lang="en-US" sz="3150" dirty="0">
                <a:solidFill>
                  <a:srgbClr val="1B1B27"/>
                </a:solidFill>
                <a:latin typeface="Raleway" pitchFamily="34" charset="0"/>
                <a:ea typeface="Raleway" pitchFamily="34" charset="-122"/>
                <a:cs typeface="Raleway" pitchFamily="34" charset="-120"/>
              </a:rPr>
              <a:t>The Digital Age and Our Dependence</a:t>
            </a:r>
            <a:endParaRPr lang="en-US" sz="3150" dirty="0"/>
          </a:p>
        </p:txBody>
      </p:sp>
      <p:sp>
        <p:nvSpPr>
          <p:cNvPr id="4" name="Text 1"/>
          <p:cNvSpPr/>
          <p:nvPr/>
        </p:nvSpPr>
        <p:spPr>
          <a:xfrm>
            <a:off x="6048970" y="1185267"/>
            <a:ext cx="8018859" cy="257175"/>
          </a:xfrm>
          <a:prstGeom prst="rect">
            <a:avLst/>
          </a:prstGeom>
          <a:noFill/>
          <a:ln/>
        </p:spPr>
        <p:txBody>
          <a:bodyPr wrap="none" lIns="0" tIns="0" rIns="0" bIns="0" rtlCol="0" anchor="t"/>
          <a:lstStyle/>
          <a:p>
            <a:pPr marL="0" indent="0" algn="ctr">
              <a:lnSpc>
                <a:spcPts val="2000"/>
              </a:lnSpc>
              <a:buNone/>
            </a:pPr>
            <a:r>
              <a:rPr lang="en-US" sz="1250" dirty="0">
                <a:solidFill>
                  <a:srgbClr val="3C3939"/>
                </a:solidFill>
                <a:latin typeface="Roboto" pitchFamily="34" charset="0"/>
                <a:ea typeface="Roboto" pitchFamily="34" charset="-122"/>
                <a:cs typeface="Roboto" pitchFamily="34" charset="-120"/>
              </a:rPr>
              <a:t>Why I chose a phone case, to add the reminder to ?</a:t>
            </a:r>
            <a:endParaRPr lang="en-US" sz="1250" dirty="0"/>
          </a:p>
        </p:txBody>
      </p:sp>
      <p:sp>
        <p:nvSpPr>
          <p:cNvPr id="5" name="Text 2"/>
          <p:cNvSpPr/>
          <p:nvPr/>
        </p:nvSpPr>
        <p:spPr>
          <a:xfrm>
            <a:off x="6048970" y="1703546"/>
            <a:ext cx="8018859" cy="530423"/>
          </a:xfrm>
          <a:prstGeom prst="rect">
            <a:avLst/>
          </a:prstGeom>
          <a:noFill/>
          <a:ln/>
        </p:spPr>
        <p:txBody>
          <a:bodyPr wrap="none" lIns="0" tIns="0" rIns="0" bIns="0" rtlCol="0" anchor="t"/>
          <a:lstStyle/>
          <a:p>
            <a:pPr marL="0" indent="0" algn="ctr">
              <a:lnSpc>
                <a:spcPts val="4150"/>
              </a:lnSpc>
              <a:buNone/>
            </a:pPr>
            <a:r>
              <a:rPr lang="en-US" sz="4150" dirty="0">
                <a:solidFill>
                  <a:srgbClr val="3C3939"/>
                </a:solidFill>
                <a:latin typeface="Raleway" pitchFamily="34" charset="0"/>
                <a:ea typeface="Raleway" pitchFamily="34" charset="-122"/>
                <a:cs typeface="Raleway" pitchFamily="34" charset="-120"/>
              </a:rPr>
              <a:t>12</a:t>
            </a:r>
            <a:endParaRPr lang="en-US" sz="4150" dirty="0"/>
          </a:p>
        </p:txBody>
      </p:sp>
      <p:sp>
        <p:nvSpPr>
          <p:cNvPr id="6" name="Text 3"/>
          <p:cNvSpPr/>
          <p:nvPr/>
        </p:nvSpPr>
        <p:spPr>
          <a:xfrm>
            <a:off x="9053751" y="2434828"/>
            <a:ext cx="2009299" cy="251222"/>
          </a:xfrm>
          <a:prstGeom prst="rect">
            <a:avLst/>
          </a:prstGeom>
          <a:noFill/>
          <a:ln/>
        </p:spPr>
        <p:txBody>
          <a:bodyPr wrap="none" lIns="0" tIns="0" rIns="0" bIns="0" rtlCol="0" anchor="t"/>
          <a:lstStyle/>
          <a:p>
            <a:pPr marL="0" indent="0" algn="ctr">
              <a:lnSpc>
                <a:spcPts val="1950"/>
              </a:lnSpc>
              <a:buNone/>
            </a:pPr>
            <a:r>
              <a:rPr lang="en-US" sz="1550" dirty="0">
                <a:solidFill>
                  <a:srgbClr val="3C3939"/>
                </a:solidFill>
                <a:latin typeface="Raleway" pitchFamily="34" charset="0"/>
                <a:ea typeface="Raleway" pitchFamily="34" charset="-122"/>
                <a:cs typeface="Raleway" pitchFamily="34" charset="-120"/>
              </a:rPr>
              <a:t>Minutes</a:t>
            </a:r>
            <a:endParaRPr lang="en-US" sz="1550" dirty="0"/>
          </a:p>
        </p:txBody>
      </p:sp>
      <p:sp>
        <p:nvSpPr>
          <p:cNvPr id="7" name="Text 4"/>
          <p:cNvSpPr/>
          <p:nvPr/>
        </p:nvSpPr>
        <p:spPr>
          <a:xfrm>
            <a:off x="6048970" y="2782491"/>
            <a:ext cx="8018859" cy="257175"/>
          </a:xfrm>
          <a:prstGeom prst="rect">
            <a:avLst/>
          </a:prstGeom>
          <a:noFill/>
          <a:ln/>
        </p:spPr>
        <p:txBody>
          <a:bodyPr wrap="none" lIns="0" tIns="0" rIns="0" bIns="0" rtlCol="0" anchor="t"/>
          <a:lstStyle/>
          <a:p>
            <a:pPr marL="0" indent="0" algn="ctr">
              <a:lnSpc>
                <a:spcPts val="2000"/>
              </a:lnSpc>
              <a:buNone/>
            </a:pPr>
            <a:r>
              <a:rPr lang="en-US" sz="1250" dirty="0">
                <a:solidFill>
                  <a:srgbClr val="3C3939"/>
                </a:solidFill>
                <a:latin typeface="Roboto" pitchFamily="34" charset="0"/>
                <a:ea typeface="Roboto" pitchFamily="34" charset="-122"/>
                <a:cs typeface="Roboto" pitchFamily="34" charset="-120"/>
              </a:rPr>
              <a:t>Average time between phone checks for British adults</a:t>
            </a:r>
            <a:endParaRPr lang="en-US" sz="1250" dirty="0"/>
          </a:p>
        </p:txBody>
      </p:sp>
      <p:sp>
        <p:nvSpPr>
          <p:cNvPr id="8" name="Text 5"/>
          <p:cNvSpPr/>
          <p:nvPr/>
        </p:nvSpPr>
        <p:spPr>
          <a:xfrm>
            <a:off x="6048970" y="3602236"/>
            <a:ext cx="8018859" cy="530423"/>
          </a:xfrm>
          <a:prstGeom prst="rect">
            <a:avLst/>
          </a:prstGeom>
          <a:noFill/>
          <a:ln/>
        </p:spPr>
        <p:txBody>
          <a:bodyPr wrap="none" lIns="0" tIns="0" rIns="0" bIns="0" rtlCol="0" anchor="t"/>
          <a:lstStyle/>
          <a:p>
            <a:pPr marL="0" indent="0" algn="ctr">
              <a:lnSpc>
                <a:spcPts val="4150"/>
              </a:lnSpc>
              <a:buNone/>
            </a:pPr>
            <a:r>
              <a:rPr lang="en-US" sz="4150" dirty="0">
                <a:solidFill>
                  <a:srgbClr val="3C3939"/>
                </a:solidFill>
                <a:latin typeface="Raleway" pitchFamily="34" charset="0"/>
                <a:ea typeface="Raleway" pitchFamily="34" charset="-122"/>
                <a:cs typeface="Raleway" pitchFamily="34" charset="-120"/>
              </a:rPr>
              <a:t>40</a:t>
            </a:r>
            <a:endParaRPr lang="en-US" sz="4150" dirty="0"/>
          </a:p>
        </p:txBody>
      </p:sp>
      <p:sp>
        <p:nvSpPr>
          <p:cNvPr id="9" name="Text 6"/>
          <p:cNvSpPr/>
          <p:nvPr/>
        </p:nvSpPr>
        <p:spPr>
          <a:xfrm>
            <a:off x="9053751" y="4333518"/>
            <a:ext cx="2009299" cy="251222"/>
          </a:xfrm>
          <a:prstGeom prst="rect">
            <a:avLst/>
          </a:prstGeom>
          <a:noFill/>
          <a:ln/>
        </p:spPr>
        <p:txBody>
          <a:bodyPr wrap="none" lIns="0" tIns="0" rIns="0" bIns="0" rtlCol="0" anchor="t"/>
          <a:lstStyle/>
          <a:p>
            <a:pPr marL="0" indent="0" algn="ctr">
              <a:lnSpc>
                <a:spcPts val="1950"/>
              </a:lnSpc>
              <a:buNone/>
            </a:pPr>
            <a:r>
              <a:rPr lang="en-US" sz="1550" dirty="0">
                <a:solidFill>
                  <a:srgbClr val="3C3939"/>
                </a:solidFill>
                <a:latin typeface="Raleway" pitchFamily="34" charset="0"/>
                <a:ea typeface="Raleway" pitchFamily="34" charset="-122"/>
                <a:cs typeface="Raleway" pitchFamily="34" charset="-120"/>
              </a:rPr>
              <a:t>Hours</a:t>
            </a:r>
            <a:endParaRPr lang="en-US" sz="1550" dirty="0"/>
          </a:p>
        </p:txBody>
      </p:sp>
      <p:sp>
        <p:nvSpPr>
          <p:cNvPr id="10" name="Text 7"/>
          <p:cNvSpPr/>
          <p:nvPr/>
        </p:nvSpPr>
        <p:spPr>
          <a:xfrm>
            <a:off x="6048970" y="4681180"/>
            <a:ext cx="8018859" cy="257175"/>
          </a:xfrm>
          <a:prstGeom prst="rect">
            <a:avLst/>
          </a:prstGeom>
          <a:noFill/>
          <a:ln/>
        </p:spPr>
        <p:txBody>
          <a:bodyPr wrap="none" lIns="0" tIns="0" rIns="0" bIns="0" rtlCol="0" anchor="t"/>
          <a:lstStyle/>
          <a:p>
            <a:pPr marL="0" indent="0" algn="ctr">
              <a:lnSpc>
                <a:spcPts val="2000"/>
              </a:lnSpc>
              <a:buNone/>
            </a:pPr>
            <a:r>
              <a:rPr lang="en-US" sz="1250" dirty="0">
                <a:solidFill>
                  <a:srgbClr val="3C3939"/>
                </a:solidFill>
                <a:latin typeface="Roboto" pitchFamily="34" charset="0"/>
                <a:ea typeface="Roboto" pitchFamily="34" charset="-122"/>
                <a:cs typeface="Roboto" pitchFamily="34" charset="-120"/>
              </a:rPr>
              <a:t>Time spent online weekly by one-fifth of British adults</a:t>
            </a:r>
            <a:endParaRPr lang="en-US" sz="1250" dirty="0"/>
          </a:p>
        </p:txBody>
      </p:sp>
      <p:sp>
        <p:nvSpPr>
          <p:cNvPr id="11" name="Text 8"/>
          <p:cNvSpPr/>
          <p:nvPr/>
        </p:nvSpPr>
        <p:spPr>
          <a:xfrm>
            <a:off x="6048970" y="5500926"/>
            <a:ext cx="8018859" cy="530423"/>
          </a:xfrm>
          <a:prstGeom prst="rect">
            <a:avLst/>
          </a:prstGeom>
          <a:noFill/>
          <a:ln/>
        </p:spPr>
        <p:txBody>
          <a:bodyPr wrap="none" lIns="0" tIns="0" rIns="0" bIns="0" rtlCol="0" anchor="t"/>
          <a:lstStyle/>
          <a:p>
            <a:pPr marL="0" indent="0" algn="ctr">
              <a:lnSpc>
                <a:spcPts val="4150"/>
              </a:lnSpc>
              <a:buNone/>
            </a:pPr>
            <a:r>
              <a:rPr lang="en-US" sz="4150" dirty="0">
                <a:solidFill>
                  <a:srgbClr val="3C3939"/>
                </a:solidFill>
                <a:latin typeface="Raleway" pitchFamily="34" charset="0"/>
                <a:ea typeface="Raleway" pitchFamily="34" charset="-122"/>
                <a:cs typeface="Raleway" pitchFamily="34" charset="-120"/>
              </a:rPr>
              <a:t>64%</a:t>
            </a:r>
            <a:endParaRPr lang="en-US" sz="4150" dirty="0"/>
          </a:p>
        </p:txBody>
      </p:sp>
      <p:sp>
        <p:nvSpPr>
          <p:cNvPr id="12" name="Text 9"/>
          <p:cNvSpPr/>
          <p:nvPr/>
        </p:nvSpPr>
        <p:spPr>
          <a:xfrm>
            <a:off x="9053751" y="6232208"/>
            <a:ext cx="2009299" cy="251222"/>
          </a:xfrm>
          <a:prstGeom prst="rect">
            <a:avLst/>
          </a:prstGeom>
          <a:noFill/>
          <a:ln/>
        </p:spPr>
        <p:txBody>
          <a:bodyPr wrap="none" lIns="0" tIns="0" rIns="0" bIns="0" rtlCol="0" anchor="t"/>
          <a:lstStyle/>
          <a:p>
            <a:pPr marL="0" indent="0" algn="ctr">
              <a:lnSpc>
                <a:spcPts val="1950"/>
              </a:lnSpc>
              <a:buNone/>
            </a:pPr>
            <a:r>
              <a:rPr lang="en-US" sz="1550" dirty="0">
                <a:solidFill>
                  <a:srgbClr val="3C3939"/>
                </a:solidFill>
                <a:latin typeface="Raleway" pitchFamily="34" charset="0"/>
                <a:ea typeface="Raleway" pitchFamily="34" charset="-122"/>
                <a:cs typeface="Raleway" pitchFamily="34" charset="-120"/>
              </a:rPr>
              <a:t>Adults</a:t>
            </a:r>
            <a:endParaRPr lang="en-US" sz="1550" dirty="0"/>
          </a:p>
        </p:txBody>
      </p:sp>
      <p:sp>
        <p:nvSpPr>
          <p:cNvPr id="13" name="Text 10"/>
          <p:cNvSpPr/>
          <p:nvPr/>
        </p:nvSpPr>
        <p:spPr>
          <a:xfrm>
            <a:off x="6048970" y="6579870"/>
            <a:ext cx="8018859" cy="257175"/>
          </a:xfrm>
          <a:prstGeom prst="rect">
            <a:avLst/>
          </a:prstGeom>
          <a:noFill/>
          <a:ln/>
        </p:spPr>
        <p:txBody>
          <a:bodyPr wrap="none" lIns="0" tIns="0" rIns="0" bIns="0" rtlCol="0" anchor="t"/>
          <a:lstStyle/>
          <a:p>
            <a:pPr marL="0" indent="0" algn="ctr">
              <a:lnSpc>
                <a:spcPts val="2000"/>
              </a:lnSpc>
              <a:buNone/>
            </a:pPr>
            <a:r>
              <a:rPr lang="en-US" sz="1250" dirty="0">
                <a:solidFill>
                  <a:srgbClr val="3C3939"/>
                </a:solidFill>
                <a:latin typeface="Roboto" pitchFamily="34" charset="0"/>
                <a:ea typeface="Roboto" pitchFamily="34" charset="-122"/>
                <a:cs typeface="Roboto" pitchFamily="34" charset="-120"/>
              </a:rPr>
              <a:t>Consider internet connection essential to daily life</a:t>
            </a:r>
            <a:endParaRPr lang="en-US" sz="1250" dirty="0"/>
          </a:p>
        </p:txBody>
      </p:sp>
      <p:sp>
        <p:nvSpPr>
          <p:cNvPr id="14" name="Text 11"/>
          <p:cNvSpPr/>
          <p:nvPr/>
        </p:nvSpPr>
        <p:spPr>
          <a:xfrm>
            <a:off x="6048970" y="7017782"/>
            <a:ext cx="8018859" cy="771525"/>
          </a:xfrm>
          <a:prstGeom prst="rect">
            <a:avLst/>
          </a:prstGeom>
          <a:noFill/>
          <a:ln/>
        </p:spPr>
        <p:txBody>
          <a:bodyPr wrap="square" lIns="0" tIns="0" rIns="0" bIns="0" rtlCol="0" anchor="t"/>
          <a:lstStyle/>
          <a:p>
            <a:pPr marL="0" indent="0">
              <a:lnSpc>
                <a:spcPts val="2000"/>
              </a:lnSpc>
              <a:buNone/>
            </a:pPr>
            <a:r>
              <a:rPr lang="en-US" sz="1250" dirty="0">
                <a:solidFill>
                  <a:srgbClr val="3C3939"/>
                </a:solidFill>
                <a:latin typeface="Roboto" pitchFamily="34" charset="0"/>
                <a:ea typeface="Roboto" pitchFamily="34" charset="-122"/>
                <a:cs typeface="Roboto" pitchFamily="34" charset="-120"/>
              </a:rPr>
              <a:t>We've become a nation attached to our phones, with the average British adult checking their screen every 12 minutes of the waking day (Ofcom,2024). This constant connectivity provides an opportunity to remind ourselves about self-care throughout the day.</a:t>
            </a:r>
            <a:endParaRPr lang="en-US" sz="1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51165"/>
          </a:xfrm>
          <a:prstGeom prst="rect">
            <a:avLst/>
          </a:prstGeom>
        </p:spPr>
      </p:pic>
      <p:sp>
        <p:nvSpPr>
          <p:cNvPr id="3" name="Text 0"/>
          <p:cNvSpPr/>
          <p:nvPr/>
        </p:nvSpPr>
        <p:spPr>
          <a:xfrm>
            <a:off x="742236" y="3234333"/>
            <a:ext cx="6890861" cy="662821"/>
          </a:xfrm>
          <a:prstGeom prst="rect">
            <a:avLst/>
          </a:prstGeom>
          <a:noFill/>
          <a:ln/>
        </p:spPr>
        <p:txBody>
          <a:bodyPr wrap="none" lIns="0" tIns="0" rIns="0" bIns="0" rtlCol="0" anchor="t"/>
          <a:lstStyle/>
          <a:p>
            <a:pPr marL="0" indent="0">
              <a:lnSpc>
                <a:spcPts val="5200"/>
              </a:lnSpc>
              <a:buNone/>
            </a:pPr>
            <a:r>
              <a:rPr lang="en-US" sz="4150" dirty="0">
                <a:solidFill>
                  <a:srgbClr val="1B1B27"/>
                </a:solidFill>
                <a:latin typeface="Raleway" pitchFamily="34" charset="0"/>
                <a:ea typeface="Raleway" pitchFamily="34" charset="-122"/>
                <a:cs typeface="Raleway" pitchFamily="34" charset="-120"/>
              </a:rPr>
              <a:t>Your Day as a Phone Battery</a:t>
            </a:r>
            <a:endParaRPr lang="en-US" sz="4150" dirty="0"/>
          </a:p>
        </p:txBody>
      </p:sp>
      <p:pic>
        <p:nvPicPr>
          <p:cNvPr id="4" name="Image 1" descr="preencoded.png"/>
          <p:cNvPicPr>
            <a:picLocks noChangeAspect="1"/>
          </p:cNvPicPr>
          <p:nvPr/>
        </p:nvPicPr>
        <p:blipFill>
          <a:blip r:embed="rId4"/>
          <a:stretch>
            <a:fillRect/>
          </a:stretch>
        </p:blipFill>
        <p:spPr>
          <a:xfrm>
            <a:off x="742236" y="4215289"/>
            <a:ext cx="3286482" cy="848320"/>
          </a:xfrm>
          <a:prstGeom prst="rect">
            <a:avLst/>
          </a:prstGeom>
        </p:spPr>
      </p:pic>
      <p:sp>
        <p:nvSpPr>
          <p:cNvPr id="5" name="Text 1"/>
          <p:cNvSpPr/>
          <p:nvPr/>
        </p:nvSpPr>
        <p:spPr>
          <a:xfrm>
            <a:off x="954286" y="5381744"/>
            <a:ext cx="2651165" cy="331351"/>
          </a:xfrm>
          <a:prstGeom prst="rect">
            <a:avLst/>
          </a:prstGeom>
          <a:noFill/>
          <a:ln/>
        </p:spPr>
        <p:txBody>
          <a:bodyPr wrap="none" lIns="0" tIns="0" rIns="0" bIns="0" rtlCol="0" anchor="t"/>
          <a:lstStyle/>
          <a:p>
            <a:pPr marL="0" indent="0" algn="l">
              <a:lnSpc>
                <a:spcPts val="2600"/>
              </a:lnSpc>
              <a:buNone/>
            </a:pPr>
            <a:r>
              <a:rPr lang="en-US" sz="2050" dirty="0">
                <a:solidFill>
                  <a:srgbClr val="3C3939"/>
                </a:solidFill>
                <a:latin typeface="Raleway" pitchFamily="34" charset="0"/>
                <a:ea typeface="Raleway" pitchFamily="34" charset="-122"/>
                <a:cs typeface="Raleway" pitchFamily="34" charset="-120"/>
              </a:rPr>
              <a:t>Full Charge</a:t>
            </a:r>
            <a:endParaRPr lang="en-US" sz="2050" dirty="0"/>
          </a:p>
        </p:txBody>
      </p:sp>
      <p:sp>
        <p:nvSpPr>
          <p:cNvPr id="6" name="Text 2"/>
          <p:cNvSpPr/>
          <p:nvPr/>
        </p:nvSpPr>
        <p:spPr>
          <a:xfrm>
            <a:off x="954286" y="5840254"/>
            <a:ext cx="2862382" cy="339209"/>
          </a:xfrm>
          <a:prstGeom prst="rect">
            <a:avLst/>
          </a:prstGeom>
          <a:noFill/>
          <a:ln/>
        </p:spPr>
        <p:txBody>
          <a:bodyPr wrap="non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Start your day with full energy</a:t>
            </a:r>
            <a:endParaRPr lang="en-US" sz="1650" dirty="0"/>
          </a:p>
        </p:txBody>
      </p:sp>
      <p:pic>
        <p:nvPicPr>
          <p:cNvPr id="7" name="Image 2" descr="preencoded.png"/>
          <p:cNvPicPr>
            <a:picLocks noChangeAspect="1"/>
          </p:cNvPicPr>
          <p:nvPr/>
        </p:nvPicPr>
        <p:blipFill>
          <a:blip r:embed="rId5"/>
          <a:stretch>
            <a:fillRect/>
          </a:stretch>
        </p:blipFill>
        <p:spPr>
          <a:xfrm>
            <a:off x="4028718" y="4215289"/>
            <a:ext cx="3286482" cy="848320"/>
          </a:xfrm>
          <a:prstGeom prst="rect">
            <a:avLst/>
          </a:prstGeom>
        </p:spPr>
      </p:pic>
      <p:sp>
        <p:nvSpPr>
          <p:cNvPr id="8" name="Text 3"/>
          <p:cNvSpPr/>
          <p:nvPr/>
        </p:nvSpPr>
        <p:spPr>
          <a:xfrm>
            <a:off x="4240768" y="5381744"/>
            <a:ext cx="2651165" cy="331351"/>
          </a:xfrm>
          <a:prstGeom prst="rect">
            <a:avLst/>
          </a:prstGeom>
          <a:noFill/>
          <a:ln/>
        </p:spPr>
        <p:txBody>
          <a:bodyPr wrap="none" lIns="0" tIns="0" rIns="0" bIns="0" rtlCol="0" anchor="t"/>
          <a:lstStyle/>
          <a:p>
            <a:pPr marL="0" indent="0" algn="l">
              <a:lnSpc>
                <a:spcPts val="2600"/>
              </a:lnSpc>
              <a:buNone/>
            </a:pPr>
            <a:r>
              <a:rPr lang="en-US" sz="2050" dirty="0">
                <a:solidFill>
                  <a:srgbClr val="3C3939"/>
                </a:solidFill>
                <a:latin typeface="Raleway" pitchFamily="34" charset="0"/>
                <a:ea typeface="Raleway" pitchFamily="34" charset="-122"/>
                <a:cs typeface="Raleway" pitchFamily="34" charset="-120"/>
              </a:rPr>
              <a:t>Energy Use</a:t>
            </a:r>
            <a:endParaRPr lang="en-US" sz="2050" dirty="0"/>
          </a:p>
        </p:txBody>
      </p:sp>
      <p:sp>
        <p:nvSpPr>
          <p:cNvPr id="9" name="Text 4"/>
          <p:cNvSpPr/>
          <p:nvPr/>
        </p:nvSpPr>
        <p:spPr>
          <a:xfrm>
            <a:off x="4240768" y="5840254"/>
            <a:ext cx="2862382" cy="339209"/>
          </a:xfrm>
          <a:prstGeom prst="rect">
            <a:avLst/>
          </a:prstGeom>
          <a:noFill/>
          <a:ln/>
        </p:spPr>
        <p:txBody>
          <a:bodyPr wrap="non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Daily tasks drain your battery</a:t>
            </a:r>
            <a:endParaRPr lang="en-US" sz="1650" dirty="0"/>
          </a:p>
        </p:txBody>
      </p:sp>
      <p:pic>
        <p:nvPicPr>
          <p:cNvPr id="10" name="Image 3" descr="preencoded.png"/>
          <p:cNvPicPr>
            <a:picLocks noChangeAspect="1"/>
          </p:cNvPicPr>
          <p:nvPr/>
        </p:nvPicPr>
        <p:blipFill>
          <a:blip r:embed="rId6"/>
          <a:stretch>
            <a:fillRect/>
          </a:stretch>
        </p:blipFill>
        <p:spPr>
          <a:xfrm>
            <a:off x="7315200" y="4215289"/>
            <a:ext cx="3286482" cy="848320"/>
          </a:xfrm>
          <a:prstGeom prst="rect">
            <a:avLst/>
          </a:prstGeom>
        </p:spPr>
      </p:pic>
      <p:sp>
        <p:nvSpPr>
          <p:cNvPr id="11" name="Text 5"/>
          <p:cNvSpPr/>
          <p:nvPr/>
        </p:nvSpPr>
        <p:spPr>
          <a:xfrm>
            <a:off x="7527250" y="5381744"/>
            <a:ext cx="2651165" cy="331351"/>
          </a:xfrm>
          <a:prstGeom prst="rect">
            <a:avLst/>
          </a:prstGeom>
          <a:noFill/>
          <a:ln/>
        </p:spPr>
        <p:txBody>
          <a:bodyPr wrap="none" lIns="0" tIns="0" rIns="0" bIns="0" rtlCol="0" anchor="t"/>
          <a:lstStyle/>
          <a:p>
            <a:pPr marL="0" indent="0" algn="l">
              <a:lnSpc>
                <a:spcPts val="2600"/>
              </a:lnSpc>
              <a:buNone/>
            </a:pPr>
            <a:r>
              <a:rPr lang="en-US" sz="2050" dirty="0">
                <a:solidFill>
                  <a:srgbClr val="3C3939"/>
                </a:solidFill>
                <a:latin typeface="Raleway" pitchFamily="34" charset="0"/>
                <a:ea typeface="Raleway" pitchFamily="34" charset="-122"/>
                <a:cs typeface="Raleway" pitchFamily="34" charset="-120"/>
              </a:rPr>
              <a:t>Low Battery</a:t>
            </a:r>
            <a:endParaRPr lang="en-US" sz="2050" dirty="0"/>
          </a:p>
        </p:txBody>
      </p:sp>
      <p:sp>
        <p:nvSpPr>
          <p:cNvPr id="12" name="Text 6"/>
          <p:cNvSpPr/>
          <p:nvPr/>
        </p:nvSpPr>
        <p:spPr>
          <a:xfrm>
            <a:off x="7527250" y="5840254"/>
            <a:ext cx="2862382" cy="678418"/>
          </a:xfrm>
          <a:prstGeom prst="rect">
            <a:avLst/>
          </a:prstGeom>
          <a:noFill/>
          <a:ln/>
        </p:spPr>
        <p:txBody>
          <a:bodyPr wrap="squar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Exhaustion leads to ineffective support</a:t>
            </a:r>
            <a:endParaRPr lang="en-US" sz="1650" dirty="0"/>
          </a:p>
        </p:txBody>
      </p:sp>
      <p:pic>
        <p:nvPicPr>
          <p:cNvPr id="13" name="Image 4" descr="preencoded.png"/>
          <p:cNvPicPr>
            <a:picLocks noChangeAspect="1"/>
          </p:cNvPicPr>
          <p:nvPr/>
        </p:nvPicPr>
        <p:blipFill>
          <a:blip r:embed="rId7"/>
          <a:stretch>
            <a:fillRect/>
          </a:stretch>
        </p:blipFill>
        <p:spPr>
          <a:xfrm>
            <a:off x="10601682" y="4215289"/>
            <a:ext cx="3286482" cy="848320"/>
          </a:xfrm>
          <a:prstGeom prst="rect">
            <a:avLst/>
          </a:prstGeom>
        </p:spPr>
      </p:pic>
      <p:sp>
        <p:nvSpPr>
          <p:cNvPr id="14" name="Text 7"/>
          <p:cNvSpPr/>
          <p:nvPr/>
        </p:nvSpPr>
        <p:spPr>
          <a:xfrm>
            <a:off x="10813733" y="5381744"/>
            <a:ext cx="2651165" cy="331351"/>
          </a:xfrm>
          <a:prstGeom prst="rect">
            <a:avLst/>
          </a:prstGeom>
          <a:noFill/>
          <a:ln/>
        </p:spPr>
        <p:txBody>
          <a:bodyPr wrap="none" lIns="0" tIns="0" rIns="0" bIns="0" rtlCol="0" anchor="t"/>
          <a:lstStyle/>
          <a:p>
            <a:pPr marL="0" indent="0" algn="l">
              <a:lnSpc>
                <a:spcPts val="2600"/>
              </a:lnSpc>
              <a:buNone/>
            </a:pPr>
            <a:r>
              <a:rPr lang="en-US" sz="2050" dirty="0">
                <a:solidFill>
                  <a:srgbClr val="3C3939"/>
                </a:solidFill>
                <a:latin typeface="Raleway" pitchFamily="34" charset="0"/>
                <a:ea typeface="Raleway" pitchFamily="34" charset="-122"/>
                <a:cs typeface="Raleway" pitchFamily="34" charset="-120"/>
              </a:rPr>
              <a:t>Recharge</a:t>
            </a:r>
            <a:endParaRPr lang="en-US" sz="2050" dirty="0"/>
          </a:p>
        </p:txBody>
      </p:sp>
      <p:sp>
        <p:nvSpPr>
          <p:cNvPr id="15" name="Text 8"/>
          <p:cNvSpPr/>
          <p:nvPr/>
        </p:nvSpPr>
        <p:spPr>
          <a:xfrm>
            <a:off x="10813733" y="5840254"/>
            <a:ext cx="2862382" cy="339209"/>
          </a:xfrm>
          <a:prstGeom prst="rect">
            <a:avLst/>
          </a:prstGeom>
          <a:noFill/>
          <a:ln/>
        </p:spPr>
        <p:txBody>
          <a:bodyPr wrap="none" lIns="0" tIns="0" rIns="0" bIns="0" rtlCol="0" anchor="t"/>
          <a:lstStyle/>
          <a:p>
            <a:pPr marL="0" indent="0" algn="l">
              <a:lnSpc>
                <a:spcPts val="2650"/>
              </a:lnSpc>
              <a:buNone/>
            </a:pPr>
            <a:r>
              <a:rPr lang="en-US" sz="1650" dirty="0">
                <a:solidFill>
                  <a:srgbClr val="3C3939"/>
                </a:solidFill>
                <a:latin typeface="Roboto" pitchFamily="34" charset="0"/>
                <a:ea typeface="Roboto" pitchFamily="34" charset="-122"/>
                <a:cs typeface="Roboto" pitchFamily="34" charset="-120"/>
              </a:rPr>
              <a:t>Self-care replenishes energy</a:t>
            </a:r>
            <a:endParaRPr lang="en-US" sz="1650" dirty="0"/>
          </a:p>
        </p:txBody>
      </p:sp>
      <p:sp>
        <p:nvSpPr>
          <p:cNvPr id="16" name="Text 9"/>
          <p:cNvSpPr/>
          <p:nvPr/>
        </p:nvSpPr>
        <p:spPr>
          <a:xfrm>
            <a:off x="742236" y="6969323"/>
            <a:ext cx="13145929" cy="678418"/>
          </a:xfrm>
          <a:prstGeom prst="rect">
            <a:avLst/>
          </a:prstGeom>
          <a:noFill/>
          <a:ln/>
        </p:spPr>
        <p:txBody>
          <a:bodyPr wrap="square" lIns="0" tIns="0" rIns="0" bIns="0" rtlCol="0" anchor="t"/>
          <a:lstStyle/>
          <a:p>
            <a:pPr marL="0" indent="0">
              <a:lnSpc>
                <a:spcPts val="2650"/>
              </a:lnSpc>
              <a:buNone/>
            </a:pPr>
            <a:r>
              <a:rPr lang="en-US" sz="1650" dirty="0">
                <a:solidFill>
                  <a:srgbClr val="3C3939"/>
                </a:solidFill>
                <a:latin typeface="Roboto" pitchFamily="34" charset="0"/>
                <a:ea typeface="Roboto" pitchFamily="34" charset="-122"/>
                <a:cs typeface="Roboto" pitchFamily="34" charset="-120"/>
              </a:rPr>
              <a:t>Just as intensive phone use drains a battery quickly, demanding tasks in your day can deplete your energy. It's crucial to monitor your 'social battery' and recharge when needed to maintain your ability to support others effectively.</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844510"/>
            <a:ext cx="11430833"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Identifying what can take your energy away </a:t>
            </a:r>
            <a:endParaRPr lang="en-US" sz="4450" dirty="0"/>
          </a:p>
        </p:txBody>
      </p:sp>
      <p:pic>
        <p:nvPicPr>
          <p:cNvPr id="3" name="Image 0" descr="preencoded.png"/>
          <p:cNvPicPr>
            <a:picLocks noChangeAspect="1"/>
          </p:cNvPicPr>
          <p:nvPr/>
        </p:nvPicPr>
        <p:blipFill>
          <a:blip r:embed="rId3"/>
          <a:stretch>
            <a:fillRect/>
          </a:stretch>
        </p:blipFill>
        <p:spPr>
          <a:xfrm>
            <a:off x="2978348" y="2006917"/>
            <a:ext cx="2152055" cy="1306949"/>
          </a:xfrm>
          <a:prstGeom prst="rect">
            <a:avLst/>
          </a:prstGeom>
        </p:spPr>
      </p:pic>
      <p:sp>
        <p:nvSpPr>
          <p:cNvPr id="4" name="Text 1"/>
          <p:cNvSpPr/>
          <p:nvPr/>
        </p:nvSpPr>
        <p:spPr>
          <a:xfrm>
            <a:off x="3993713" y="2595562"/>
            <a:ext cx="121325" cy="453509"/>
          </a:xfrm>
          <a:prstGeom prst="rect">
            <a:avLst/>
          </a:prstGeom>
          <a:noFill/>
          <a:ln/>
        </p:spPr>
        <p:txBody>
          <a:bodyPr wrap="none" lIns="0" tIns="0" rIns="0" bIns="0" rtlCol="0" anchor="t"/>
          <a:lstStyle/>
          <a:p>
            <a:pPr marL="0" indent="0" algn="ctr">
              <a:lnSpc>
                <a:spcPts val="3550"/>
              </a:lnSpc>
              <a:buNone/>
            </a:pPr>
            <a:r>
              <a:rPr lang="en-US" sz="2200" dirty="0">
                <a:solidFill>
                  <a:srgbClr val="3C3939"/>
                </a:solidFill>
                <a:latin typeface="Raleway" pitchFamily="34" charset="0"/>
                <a:ea typeface="Raleway" pitchFamily="34" charset="-122"/>
                <a:cs typeface="Raleway" pitchFamily="34" charset="-120"/>
              </a:rPr>
              <a:t>1</a:t>
            </a:r>
            <a:endParaRPr lang="en-US" sz="2200" dirty="0"/>
          </a:p>
        </p:txBody>
      </p:sp>
      <p:sp>
        <p:nvSpPr>
          <p:cNvPr id="5" name="Text 2"/>
          <p:cNvSpPr/>
          <p:nvPr/>
        </p:nvSpPr>
        <p:spPr>
          <a:xfrm>
            <a:off x="5357217" y="2233732"/>
            <a:ext cx="242756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Morning Routine</a:t>
            </a:r>
            <a:endParaRPr lang="en-US" sz="2200" dirty="0"/>
          </a:p>
        </p:txBody>
      </p:sp>
      <p:sp>
        <p:nvSpPr>
          <p:cNvPr id="6" name="Text 3"/>
          <p:cNvSpPr/>
          <p:nvPr/>
        </p:nvSpPr>
        <p:spPr>
          <a:xfrm>
            <a:off x="5357217" y="2724150"/>
            <a:ext cx="2427565"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40% battery taken away </a:t>
            </a:r>
            <a:endParaRPr lang="en-US" sz="1750" dirty="0"/>
          </a:p>
        </p:txBody>
      </p:sp>
      <p:sp>
        <p:nvSpPr>
          <p:cNvPr id="7" name="Shape 4"/>
          <p:cNvSpPr/>
          <p:nvPr/>
        </p:nvSpPr>
        <p:spPr>
          <a:xfrm>
            <a:off x="5187077" y="3326963"/>
            <a:ext cx="8592860" cy="15240"/>
          </a:xfrm>
          <a:prstGeom prst="roundRect">
            <a:avLst>
              <a:gd name="adj" fmla="val 625116"/>
            </a:avLst>
          </a:prstGeom>
          <a:solidFill>
            <a:srgbClr val="C7C7D0"/>
          </a:solidFill>
          <a:ln/>
        </p:spPr>
        <p:txBody>
          <a:bodyPr/>
          <a:lstStyle/>
          <a:p>
            <a:endParaRPr lang="en-GB"/>
          </a:p>
        </p:txBody>
      </p:sp>
      <p:pic>
        <p:nvPicPr>
          <p:cNvPr id="8" name="Image 1" descr="preencoded.png"/>
          <p:cNvPicPr>
            <a:picLocks noChangeAspect="1"/>
          </p:cNvPicPr>
          <p:nvPr/>
        </p:nvPicPr>
        <p:blipFill>
          <a:blip r:embed="rId4"/>
          <a:stretch>
            <a:fillRect/>
          </a:stretch>
        </p:blipFill>
        <p:spPr>
          <a:xfrm>
            <a:off x="1902381" y="3370540"/>
            <a:ext cx="4304109" cy="1306949"/>
          </a:xfrm>
          <a:prstGeom prst="rect">
            <a:avLst/>
          </a:prstGeom>
        </p:spPr>
      </p:pic>
      <p:sp>
        <p:nvSpPr>
          <p:cNvPr id="9" name="Text 5"/>
          <p:cNvSpPr/>
          <p:nvPr/>
        </p:nvSpPr>
        <p:spPr>
          <a:xfrm>
            <a:off x="3980498" y="3797260"/>
            <a:ext cx="147637" cy="453509"/>
          </a:xfrm>
          <a:prstGeom prst="rect">
            <a:avLst/>
          </a:prstGeom>
          <a:noFill/>
          <a:ln/>
        </p:spPr>
        <p:txBody>
          <a:bodyPr wrap="none" lIns="0" tIns="0" rIns="0" bIns="0" rtlCol="0" anchor="t"/>
          <a:lstStyle/>
          <a:p>
            <a:pPr marL="0" indent="0" algn="ctr">
              <a:lnSpc>
                <a:spcPts val="3550"/>
              </a:lnSpc>
              <a:buNone/>
            </a:pPr>
            <a:r>
              <a:rPr lang="en-US" sz="2200" dirty="0">
                <a:solidFill>
                  <a:srgbClr val="3C3939"/>
                </a:solidFill>
                <a:latin typeface="Raleway" pitchFamily="34" charset="0"/>
                <a:ea typeface="Raleway" pitchFamily="34" charset="-122"/>
                <a:cs typeface="Raleway" pitchFamily="34" charset="-120"/>
              </a:rPr>
              <a:t>2</a:t>
            </a:r>
            <a:endParaRPr lang="en-US" sz="2200" dirty="0"/>
          </a:p>
        </p:txBody>
      </p:sp>
      <p:sp>
        <p:nvSpPr>
          <p:cNvPr id="10" name="Text 6"/>
          <p:cNvSpPr/>
          <p:nvPr/>
        </p:nvSpPr>
        <p:spPr>
          <a:xfrm>
            <a:off x="6433304" y="3597354"/>
            <a:ext cx="242756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Work Day</a:t>
            </a:r>
            <a:endParaRPr lang="en-US" sz="2200" dirty="0"/>
          </a:p>
        </p:txBody>
      </p:sp>
      <p:sp>
        <p:nvSpPr>
          <p:cNvPr id="11" name="Text 7"/>
          <p:cNvSpPr/>
          <p:nvPr/>
        </p:nvSpPr>
        <p:spPr>
          <a:xfrm>
            <a:off x="6433304" y="4087773"/>
            <a:ext cx="2427565"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50% battery taken away </a:t>
            </a:r>
            <a:endParaRPr lang="en-US" sz="1750" dirty="0"/>
          </a:p>
        </p:txBody>
      </p:sp>
      <p:sp>
        <p:nvSpPr>
          <p:cNvPr id="12" name="Shape 8"/>
          <p:cNvSpPr/>
          <p:nvPr/>
        </p:nvSpPr>
        <p:spPr>
          <a:xfrm>
            <a:off x="6263164" y="4690586"/>
            <a:ext cx="7516773" cy="15240"/>
          </a:xfrm>
          <a:prstGeom prst="roundRect">
            <a:avLst>
              <a:gd name="adj" fmla="val 625116"/>
            </a:avLst>
          </a:prstGeom>
          <a:solidFill>
            <a:srgbClr val="C7C7D0"/>
          </a:solidFill>
          <a:ln/>
        </p:spPr>
        <p:txBody>
          <a:bodyPr/>
          <a:lstStyle/>
          <a:p>
            <a:endParaRPr lang="en-GB"/>
          </a:p>
        </p:txBody>
      </p:sp>
      <p:pic>
        <p:nvPicPr>
          <p:cNvPr id="13" name="Image 2" descr="preencoded.png"/>
          <p:cNvPicPr>
            <a:picLocks noChangeAspect="1"/>
          </p:cNvPicPr>
          <p:nvPr/>
        </p:nvPicPr>
        <p:blipFill>
          <a:blip r:embed="rId5"/>
          <a:stretch>
            <a:fillRect/>
          </a:stretch>
        </p:blipFill>
        <p:spPr>
          <a:xfrm>
            <a:off x="826294" y="4734163"/>
            <a:ext cx="6456164" cy="1306949"/>
          </a:xfrm>
          <a:prstGeom prst="rect">
            <a:avLst/>
          </a:prstGeom>
        </p:spPr>
      </p:pic>
      <p:sp>
        <p:nvSpPr>
          <p:cNvPr id="14" name="Text 9"/>
          <p:cNvSpPr/>
          <p:nvPr/>
        </p:nvSpPr>
        <p:spPr>
          <a:xfrm>
            <a:off x="3978593" y="5160883"/>
            <a:ext cx="151328" cy="453509"/>
          </a:xfrm>
          <a:prstGeom prst="rect">
            <a:avLst/>
          </a:prstGeom>
          <a:noFill/>
          <a:ln/>
        </p:spPr>
        <p:txBody>
          <a:bodyPr wrap="none" lIns="0" tIns="0" rIns="0" bIns="0" rtlCol="0" anchor="t"/>
          <a:lstStyle/>
          <a:p>
            <a:pPr marL="0" indent="0" algn="ctr">
              <a:lnSpc>
                <a:spcPts val="3550"/>
              </a:lnSpc>
              <a:buNone/>
            </a:pPr>
            <a:r>
              <a:rPr lang="en-US" sz="2200" dirty="0">
                <a:solidFill>
                  <a:srgbClr val="3C3939"/>
                </a:solidFill>
                <a:latin typeface="Raleway" pitchFamily="34" charset="0"/>
                <a:ea typeface="Raleway" pitchFamily="34" charset="-122"/>
                <a:cs typeface="Raleway" pitchFamily="34" charset="-120"/>
              </a:rPr>
              <a:t>3</a:t>
            </a:r>
            <a:endParaRPr lang="en-US" sz="2200" dirty="0"/>
          </a:p>
        </p:txBody>
      </p:sp>
      <p:sp>
        <p:nvSpPr>
          <p:cNvPr id="15" name="Text 10"/>
          <p:cNvSpPr/>
          <p:nvPr/>
        </p:nvSpPr>
        <p:spPr>
          <a:xfrm>
            <a:off x="7509272" y="4960977"/>
            <a:ext cx="242756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Evening Routine</a:t>
            </a:r>
            <a:endParaRPr lang="en-US" sz="2200" dirty="0"/>
          </a:p>
        </p:txBody>
      </p:sp>
      <p:sp>
        <p:nvSpPr>
          <p:cNvPr id="16" name="Text 11"/>
          <p:cNvSpPr/>
          <p:nvPr/>
        </p:nvSpPr>
        <p:spPr>
          <a:xfrm>
            <a:off x="7509272" y="5451396"/>
            <a:ext cx="2427565"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40% battery taken away </a:t>
            </a:r>
            <a:endParaRPr lang="en-US" sz="1750" dirty="0"/>
          </a:p>
        </p:txBody>
      </p:sp>
      <p:sp>
        <p:nvSpPr>
          <p:cNvPr id="17" name="Text 12"/>
          <p:cNvSpPr/>
          <p:nvPr/>
        </p:nvSpPr>
        <p:spPr>
          <a:xfrm>
            <a:off x="793790" y="6296263"/>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For Example: Understanding what takes your energy is crucial. For example, getting children ready for school might use 40% of your battery, work another 50%, and evening routines an additional 40%. This puts you 30% in the negative, explaining why evenings often feel most challenging and when your experience most of your identified problems. When caring for your children.  </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3529"/>
          </a:xfrm>
          <a:prstGeom prst="rect">
            <a:avLst/>
          </a:prstGeom>
        </p:spPr>
      </p:pic>
      <p:sp>
        <p:nvSpPr>
          <p:cNvPr id="3" name="Text 0"/>
          <p:cNvSpPr/>
          <p:nvPr/>
        </p:nvSpPr>
        <p:spPr>
          <a:xfrm>
            <a:off x="630793" y="495657"/>
            <a:ext cx="4506278" cy="563285"/>
          </a:xfrm>
          <a:prstGeom prst="rect">
            <a:avLst/>
          </a:prstGeom>
          <a:noFill/>
          <a:ln/>
        </p:spPr>
        <p:txBody>
          <a:bodyPr wrap="none" lIns="0" tIns="0" rIns="0" bIns="0" rtlCol="0" anchor="t"/>
          <a:lstStyle/>
          <a:p>
            <a:pPr marL="0" indent="0">
              <a:lnSpc>
                <a:spcPts val="4400"/>
              </a:lnSpc>
              <a:buNone/>
            </a:pPr>
            <a:r>
              <a:rPr lang="en-US" sz="3500" dirty="0">
                <a:solidFill>
                  <a:srgbClr val="1B1B27"/>
                </a:solidFill>
                <a:latin typeface="Raleway" pitchFamily="34" charset="0"/>
                <a:ea typeface="Raleway" pitchFamily="34" charset="-122"/>
                <a:cs typeface="Raleway" pitchFamily="34" charset="-120"/>
              </a:rPr>
              <a:t>Recharge Strategies</a:t>
            </a:r>
            <a:endParaRPr lang="en-US" sz="3500" dirty="0"/>
          </a:p>
        </p:txBody>
      </p:sp>
      <p:sp>
        <p:nvSpPr>
          <p:cNvPr id="4" name="Text 1"/>
          <p:cNvSpPr/>
          <p:nvPr/>
        </p:nvSpPr>
        <p:spPr>
          <a:xfrm>
            <a:off x="630793" y="1329214"/>
            <a:ext cx="7882414" cy="576739"/>
          </a:xfrm>
          <a:prstGeom prst="rect">
            <a:avLst/>
          </a:prstGeom>
          <a:noFill/>
          <a:ln/>
        </p:spPr>
        <p:txBody>
          <a:bodyPr wrap="square" lIns="0" tIns="0" rIns="0" bIns="0" rtlCol="0" anchor="t"/>
          <a:lstStyle/>
          <a:p>
            <a:pPr marL="0" indent="0">
              <a:lnSpc>
                <a:spcPts val="2250"/>
              </a:lnSpc>
              <a:buNone/>
            </a:pPr>
            <a:r>
              <a:rPr lang="en-US" sz="1400" dirty="0">
                <a:solidFill>
                  <a:srgbClr val="3C3939"/>
                </a:solidFill>
                <a:latin typeface="Roboto" pitchFamily="34" charset="0"/>
                <a:ea typeface="Roboto" pitchFamily="34" charset="-122"/>
                <a:cs typeface="Roboto" pitchFamily="34" charset="-120"/>
              </a:rPr>
              <a:t>Busy families can feel like there is never no time to recharge, what if you can break these down into smaller chunks? Would you benefit from being able to recharge by just 5 or 10%?</a:t>
            </a:r>
            <a:endParaRPr lang="en-US" sz="1400" dirty="0"/>
          </a:p>
        </p:txBody>
      </p:sp>
      <p:sp>
        <p:nvSpPr>
          <p:cNvPr id="5" name="Shape 2"/>
          <p:cNvSpPr/>
          <p:nvPr/>
        </p:nvSpPr>
        <p:spPr>
          <a:xfrm>
            <a:off x="630793" y="2108716"/>
            <a:ext cx="3851196" cy="1756291"/>
          </a:xfrm>
          <a:prstGeom prst="roundRect">
            <a:avLst>
              <a:gd name="adj" fmla="val 4311"/>
            </a:avLst>
          </a:prstGeom>
          <a:solidFill>
            <a:srgbClr val="E1E1EA"/>
          </a:solidFill>
          <a:ln w="7620">
            <a:solidFill>
              <a:srgbClr val="C7C7D0"/>
            </a:solidFill>
            <a:prstDash val="solid"/>
          </a:ln>
        </p:spPr>
        <p:txBody>
          <a:bodyPr/>
          <a:lstStyle/>
          <a:p>
            <a:endParaRPr lang="en-GB"/>
          </a:p>
        </p:txBody>
      </p:sp>
      <p:sp>
        <p:nvSpPr>
          <p:cNvPr id="6" name="Text 3"/>
          <p:cNvSpPr/>
          <p:nvPr/>
        </p:nvSpPr>
        <p:spPr>
          <a:xfrm>
            <a:off x="818555" y="2296477"/>
            <a:ext cx="2253139" cy="281583"/>
          </a:xfrm>
          <a:prstGeom prst="rect">
            <a:avLst/>
          </a:prstGeom>
          <a:noFill/>
          <a:ln/>
        </p:spPr>
        <p:txBody>
          <a:bodyPr wrap="none" lIns="0" tIns="0" rIns="0" bIns="0" rtlCol="0" anchor="t"/>
          <a:lstStyle/>
          <a:p>
            <a:pPr marL="0" indent="0">
              <a:lnSpc>
                <a:spcPts val="2200"/>
              </a:lnSpc>
              <a:buNone/>
            </a:pPr>
            <a:r>
              <a:rPr lang="en-US" sz="1750" dirty="0">
                <a:solidFill>
                  <a:srgbClr val="3C3939"/>
                </a:solidFill>
                <a:latin typeface="Raleway" pitchFamily="34" charset="0"/>
                <a:ea typeface="Raleway" pitchFamily="34" charset="-122"/>
                <a:cs typeface="Raleway" pitchFamily="34" charset="-120"/>
              </a:rPr>
              <a:t>5-Minute Breaks</a:t>
            </a:r>
            <a:endParaRPr lang="en-US" sz="1750" dirty="0"/>
          </a:p>
        </p:txBody>
      </p:sp>
      <p:sp>
        <p:nvSpPr>
          <p:cNvPr id="7" name="Text 4"/>
          <p:cNvSpPr/>
          <p:nvPr/>
        </p:nvSpPr>
        <p:spPr>
          <a:xfrm>
            <a:off x="818555" y="2686169"/>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Cup of tea</a:t>
            </a:r>
            <a:endParaRPr lang="en-US" sz="1400" dirty="0"/>
          </a:p>
        </p:txBody>
      </p:sp>
      <p:sp>
        <p:nvSpPr>
          <p:cNvPr id="8" name="Text 5"/>
          <p:cNvSpPr/>
          <p:nvPr/>
        </p:nvSpPr>
        <p:spPr>
          <a:xfrm>
            <a:off x="818555" y="3037522"/>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Read 2 pages of a book</a:t>
            </a:r>
            <a:endParaRPr lang="en-US" sz="1400" dirty="0"/>
          </a:p>
        </p:txBody>
      </p:sp>
      <p:sp>
        <p:nvSpPr>
          <p:cNvPr id="9" name="Text 6"/>
          <p:cNvSpPr/>
          <p:nvPr/>
        </p:nvSpPr>
        <p:spPr>
          <a:xfrm>
            <a:off x="818555" y="3388876"/>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5-minute breath work video</a:t>
            </a:r>
            <a:endParaRPr lang="en-US" sz="1400" dirty="0"/>
          </a:p>
        </p:txBody>
      </p:sp>
      <p:sp>
        <p:nvSpPr>
          <p:cNvPr id="10" name="Shape 7"/>
          <p:cNvSpPr/>
          <p:nvPr/>
        </p:nvSpPr>
        <p:spPr>
          <a:xfrm>
            <a:off x="4662130" y="2108716"/>
            <a:ext cx="3851196" cy="1756291"/>
          </a:xfrm>
          <a:prstGeom prst="roundRect">
            <a:avLst>
              <a:gd name="adj" fmla="val 4311"/>
            </a:avLst>
          </a:prstGeom>
          <a:solidFill>
            <a:srgbClr val="E1E1EA"/>
          </a:solidFill>
          <a:ln w="7620">
            <a:solidFill>
              <a:srgbClr val="C7C7D0"/>
            </a:solidFill>
            <a:prstDash val="solid"/>
          </a:ln>
        </p:spPr>
        <p:txBody>
          <a:bodyPr/>
          <a:lstStyle/>
          <a:p>
            <a:endParaRPr lang="en-GB"/>
          </a:p>
        </p:txBody>
      </p:sp>
      <p:sp>
        <p:nvSpPr>
          <p:cNvPr id="11" name="Text 8"/>
          <p:cNvSpPr/>
          <p:nvPr/>
        </p:nvSpPr>
        <p:spPr>
          <a:xfrm>
            <a:off x="4849892" y="2296477"/>
            <a:ext cx="2253139" cy="281583"/>
          </a:xfrm>
          <a:prstGeom prst="rect">
            <a:avLst/>
          </a:prstGeom>
          <a:noFill/>
          <a:ln/>
        </p:spPr>
        <p:txBody>
          <a:bodyPr wrap="none" lIns="0" tIns="0" rIns="0" bIns="0" rtlCol="0" anchor="t"/>
          <a:lstStyle/>
          <a:p>
            <a:pPr marL="0" indent="0">
              <a:lnSpc>
                <a:spcPts val="2200"/>
              </a:lnSpc>
              <a:buNone/>
            </a:pPr>
            <a:r>
              <a:rPr lang="en-US" sz="1750" dirty="0">
                <a:solidFill>
                  <a:srgbClr val="3C3939"/>
                </a:solidFill>
                <a:latin typeface="Raleway" pitchFamily="34" charset="0"/>
                <a:ea typeface="Raleway" pitchFamily="34" charset="-122"/>
                <a:cs typeface="Raleway" pitchFamily="34" charset="-120"/>
              </a:rPr>
              <a:t>10-Minute Breaks</a:t>
            </a:r>
            <a:endParaRPr lang="en-US" sz="1750" dirty="0"/>
          </a:p>
        </p:txBody>
      </p:sp>
      <p:sp>
        <p:nvSpPr>
          <p:cNvPr id="12" name="Text 9"/>
          <p:cNvSpPr/>
          <p:nvPr/>
        </p:nvSpPr>
        <p:spPr>
          <a:xfrm>
            <a:off x="4849892" y="2686169"/>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Walk around the block</a:t>
            </a:r>
            <a:endParaRPr lang="en-US" sz="1400" dirty="0"/>
          </a:p>
        </p:txBody>
      </p:sp>
      <p:sp>
        <p:nvSpPr>
          <p:cNvPr id="13" name="Text 10"/>
          <p:cNvSpPr/>
          <p:nvPr/>
        </p:nvSpPr>
        <p:spPr>
          <a:xfrm>
            <a:off x="4849892" y="3037522"/>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Listen to an audiobook</a:t>
            </a:r>
            <a:endParaRPr lang="en-US" sz="1400" dirty="0"/>
          </a:p>
        </p:txBody>
      </p:sp>
      <p:sp>
        <p:nvSpPr>
          <p:cNvPr id="14" name="Text 11"/>
          <p:cNvSpPr/>
          <p:nvPr/>
        </p:nvSpPr>
        <p:spPr>
          <a:xfrm>
            <a:off x="4849892" y="3388876"/>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Call a friend</a:t>
            </a:r>
            <a:endParaRPr lang="en-US" sz="1400" dirty="0"/>
          </a:p>
        </p:txBody>
      </p:sp>
      <p:sp>
        <p:nvSpPr>
          <p:cNvPr id="15" name="Shape 12"/>
          <p:cNvSpPr/>
          <p:nvPr/>
        </p:nvSpPr>
        <p:spPr>
          <a:xfrm>
            <a:off x="630793" y="4045148"/>
            <a:ext cx="3851196" cy="1756291"/>
          </a:xfrm>
          <a:prstGeom prst="roundRect">
            <a:avLst>
              <a:gd name="adj" fmla="val 4311"/>
            </a:avLst>
          </a:prstGeom>
          <a:solidFill>
            <a:srgbClr val="E1E1EA"/>
          </a:solidFill>
          <a:ln w="7620">
            <a:solidFill>
              <a:srgbClr val="C7C7D0"/>
            </a:solidFill>
            <a:prstDash val="solid"/>
          </a:ln>
        </p:spPr>
        <p:txBody>
          <a:bodyPr/>
          <a:lstStyle/>
          <a:p>
            <a:endParaRPr lang="en-GB"/>
          </a:p>
        </p:txBody>
      </p:sp>
      <p:sp>
        <p:nvSpPr>
          <p:cNvPr id="16" name="Text 13"/>
          <p:cNvSpPr/>
          <p:nvPr/>
        </p:nvSpPr>
        <p:spPr>
          <a:xfrm>
            <a:off x="818555" y="4232910"/>
            <a:ext cx="2253139" cy="281583"/>
          </a:xfrm>
          <a:prstGeom prst="rect">
            <a:avLst/>
          </a:prstGeom>
          <a:noFill/>
          <a:ln/>
        </p:spPr>
        <p:txBody>
          <a:bodyPr wrap="none" lIns="0" tIns="0" rIns="0" bIns="0" rtlCol="0" anchor="t"/>
          <a:lstStyle/>
          <a:p>
            <a:pPr marL="0" indent="0">
              <a:lnSpc>
                <a:spcPts val="2200"/>
              </a:lnSpc>
              <a:buNone/>
            </a:pPr>
            <a:r>
              <a:rPr lang="en-US" sz="1750" dirty="0">
                <a:solidFill>
                  <a:srgbClr val="3C3939"/>
                </a:solidFill>
                <a:latin typeface="Raleway" pitchFamily="34" charset="0"/>
                <a:ea typeface="Raleway" pitchFamily="34" charset="-122"/>
                <a:cs typeface="Raleway" pitchFamily="34" charset="-120"/>
              </a:rPr>
              <a:t>30-Minute Breaks</a:t>
            </a:r>
            <a:endParaRPr lang="en-US" sz="1750" dirty="0"/>
          </a:p>
        </p:txBody>
      </p:sp>
      <p:sp>
        <p:nvSpPr>
          <p:cNvPr id="17" name="Text 14"/>
          <p:cNvSpPr/>
          <p:nvPr/>
        </p:nvSpPr>
        <p:spPr>
          <a:xfrm>
            <a:off x="818555" y="4622602"/>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Exercise or stretch</a:t>
            </a:r>
            <a:endParaRPr lang="en-US" sz="1400" dirty="0"/>
          </a:p>
        </p:txBody>
      </p:sp>
      <p:sp>
        <p:nvSpPr>
          <p:cNvPr id="18" name="Text 15"/>
          <p:cNvSpPr/>
          <p:nvPr/>
        </p:nvSpPr>
        <p:spPr>
          <a:xfrm>
            <a:off x="818555" y="4973955"/>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Grab something to eat</a:t>
            </a:r>
            <a:endParaRPr lang="en-US" sz="1400" dirty="0"/>
          </a:p>
        </p:txBody>
      </p:sp>
      <p:sp>
        <p:nvSpPr>
          <p:cNvPr id="19" name="Text 16"/>
          <p:cNvSpPr/>
          <p:nvPr/>
        </p:nvSpPr>
        <p:spPr>
          <a:xfrm>
            <a:off x="818555" y="5325308"/>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watch an episode of a programme</a:t>
            </a:r>
            <a:endParaRPr lang="en-US" sz="1400" dirty="0"/>
          </a:p>
        </p:txBody>
      </p:sp>
      <p:sp>
        <p:nvSpPr>
          <p:cNvPr id="20" name="Shape 17"/>
          <p:cNvSpPr/>
          <p:nvPr/>
        </p:nvSpPr>
        <p:spPr>
          <a:xfrm>
            <a:off x="4662130" y="4045148"/>
            <a:ext cx="3851196" cy="1756291"/>
          </a:xfrm>
          <a:prstGeom prst="roundRect">
            <a:avLst>
              <a:gd name="adj" fmla="val 4311"/>
            </a:avLst>
          </a:prstGeom>
          <a:solidFill>
            <a:srgbClr val="E1E1EA"/>
          </a:solidFill>
          <a:ln w="7620">
            <a:solidFill>
              <a:srgbClr val="C7C7D0"/>
            </a:solidFill>
            <a:prstDash val="solid"/>
          </a:ln>
        </p:spPr>
        <p:txBody>
          <a:bodyPr/>
          <a:lstStyle/>
          <a:p>
            <a:endParaRPr lang="en-GB"/>
          </a:p>
        </p:txBody>
      </p:sp>
      <p:sp>
        <p:nvSpPr>
          <p:cNvPr id="21" name="Text 18"/>
          <p:cNvSpPr/>
          <p:nvPr/>
        </p:nvSpPr>
        <p:spPr>
          <a:xfrm>
            <a:off x="4849892" y="4232910"/>
            <a:ext cx="2253139" cy="281583"/>
          </a:xfrm>
          <a:prstGeom prst="rect">
            <a:avLst/>
          </a:prstGeom>
          <a:noFill/>
          <a:ln/>
        </p:spPr>
        <p:txBody>
          <a:bodyPr wrap="none" lIns="0" tIns="0" rIns="0" bIns="0" rtlCol="0" anchor="t"/>
          <a:lstStyle/>
          <a:p>
            <a:pPr marL="0" indent="0">
              <a:lnSpc>
                <a:spcPts val="2200"/>
              </a:lnSpc>
              <a:buNone/>
            </a:pPr>
            <a:r>
              <a:rPr lang="en-US" sz="1750" dirty="0">
                <a:solidFill>
                  <a:srgbClr val="3C3939"/>
                </a:solidFill>
                <a:latin typeface="Raleway" pitchFamily="34" charset="0"/>
                <a:ea typeface="Raleway" pitchFamily="34" charset="-122"/>
                <a:cs typeface="Raleway" pitchFamily="34" charset="-120"/>
              </a:rPr>
              <a:t>1-Hour Breaks</a:t>
            </a:r>
            <a:endParaRPr lang="en-US" sz="1750" dirty="0"/>
          </a:p>
        </p:txBody>
      </p:sp>
      <p:sp>
        <p:nvSpPr>
          <p:cNvPr id="22" name="Text 19"/>
          <p:cNvSpPr/>
          <p:nvPr/>
        </p:nvSpPr>
        <p:spPr>
          <a:xfrm>
            <a:off x="4849892" y="4622602"/>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Gym session</a:t>
            </a:r>
            <a:endParaRPr lang="en-US" sz="1400" dirty="0"/>
          </a:p>
        </p:txBody>
      </p:sp>
      <p:sp>
        <p:nvSpPr>
          <p:cNvPr id="23" name="Text 20"/>
          <p:cNvSpPr/>
          <p:nvPr/>
        </p:nvSpPr>
        <p:spPr>
          <a:xfrm>
            <a:off x="4849892" y="4973955"/>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Take a long bath</a:t>
            </a:r>
            <a:endParaRPr lang="en-US" sz="1400" dirty="0"/>
          </a:p>
        </p:txBody>
      </p:sp>
      <p:sp>
        <p:nvSpPr>
          <p:cNvPr id="24" name="Text 21"/>
          <p:cNvSpPr/>
          <p:nvPr/>
        </p:nvSpPr>
        <p:spPr>
          <a:xfrm>
            <a:off x="4849892" y="5325308"/>
            <a:ext cx="3475673"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Cook a special meal</a:t>
            </a:r>
            <a:endParaRPr lang="en-US" sz="1400" dirty="0"/>
          </a:p>
        </p:txBody>
      </p:sp>
      <p:sp>
        <p:nvSpPr>
          <p:cNvPr id="25" name="Shape 22"/>
          <p:cNvSpPr/>
          <p:nvPr/>
        </p:nvSpPr>
        <p:spPr>
          <a:xfrm>
            <a:off x="630793" y="5981581"/>
            <a:ext cx="7882414" cy="1756291"/>
          </a:xfrm>
          <a:prstGeom prst="roundRect">
            <a:avLst>
              <a:gd name="adj" fmla="val 4311"/>
            </a:avLst>
          </a:prstGeom>
          <a:solidFill>
            <a:srgbClr val="E1E1EA"/>
          </a:solidFill>
          <a:ln w="7620">
            <a:solidFill>
              <a:srgbClr val="C7C7D0"/>
            </a:solidFill>
            <a:prstDash val="solid"/>
          </a:ln>
        </p:spPr>
        <p:txBody>
          <a:bodyPr/>
          <a:lstStyle/>
          <a:p>
            <a:endParaRPr lang="en-GB"/>
          </a:p>
        </p:txBody>
      </p:sp>
      <p:sp>
        <p:nvSpPr>
          <p:cNvPr id="26" name="Text 23"/>
          <p:cNvSpPr/>
          <p:nvPr/>
        </p:nvSpPr>
        <p:spPr>
          <a:xfrm>
            <a:off x="818555" y="6169343"/>
            <a:ext cx="4104918" cy="281583"/>
          </a:xfrm>
          <a:prstGeom prst="rect">
            <a:avLst/>
          </a:prstGeom>
          <a:noFill/>
          <a:ln/>
        </p:spPr>
        <p:txBody>
          <a:bodyPr wrap="none" lIns="0" tIns="0" rIns="0" bIns="0" rtlCol="0" anchor="t"/>
          <a:lstStyle/>
          <a:p>
            <a:pPr marL="0" indent="0">
              <a:lnSpc>
                <a:spcPts val="2200"/>
              </a:lnSpc>
              <a:buNone/>
            </a:pPr>
            <a:r>
              <a:rPr lang="en-US" sz="1750" dirty="0">
                <a:solidFill>
                  <a:srgbClr val="3C3939"/>
                </a:solidFill>
                <a:latin typeface="Raleway" pitchFamily="34" charset="0"/>
                <a:ea typeface="Raleway" pitchFamily="34" charset="-122"/>
                <a:cs typeface="Raleway" pitchFamily="34" charset="-120"/>
              </a:rPr>
              <a:t>Family breaks and relationship gestures</a:t>
            </a:r>
            <a:endParaRPr lang="en-US" sz="1750" dirty="0"/>
          </a:p>
        </p:txBody>
      </p:sp>
      <p:sp>
        <p:nvSpPr>
          <p:cNvPr id="27" name="Text 24"/>
          <p:cNvSpPr/>
          <p:nvPr/>
        </p:nvSpPr>
        <p:spPr>
          <a:xfrm>
            <a:off x="818555" y="6559034"/>
            <a:ext cx="7506891"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Plan a day out </a:t>
            </a:r>
            <a:endParaRPr lang="en-US" sz="1400" dirty="0"/>
          </a:p>
        </p:txBody>
      </p:sp>
      <p:sp>
        <p:nvSpPr>
          <p:cNvPr id="28" name="Text 25"/>
          <p:cNvSpPr/>
          <p:nvPr/>
        </p:nvSpPr>
        <p:spPr>
          <a:xfrm>
            <a:off x="818555" y="6910388"/>
            <a:ext cx="7506891"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Plan something in house </a:t>
            </a:r>
            <a:endParaRPr lang="en-US" sz="1400" dirty="0"/>
          </a:p>
        </p:txBody>
      </p:sp>
      <p:sp>
        <p:nvSpPr>
          <p:cNvPr id="29" name="Text 26"/>
          <p:cNvSpPr/>
          <p:nvPr/>
        </p:nvSpPr>
        <p:spPr>
          <a:xfrm>
            <a:off x="818555" y="7261741"/>
            <a:ext cx="7506891" cy="288369"/>
          </a:xfrm>
          <a:prstGeom prst="rect">
            <a:avLst/>
          </a:prstGeom>
          <a:noFill/>
          <a:ln/>
        </p:spPr>
        <p:txBody>
          <a:bodyPr wrap="none" lIns="0" tIns="0" rIns="0" bIns="0" rtlCol="0" anchor="t"/>
          <a:lstStyle/>
          <a:p>
            <a:pPr marL="342900" indent="-342900" algn="l">
              <a:lnSpc>
                <a:spcPts val="2250"/>
              </a:lnSpc>
              <a:buSzPct val="100000"/>
              <a:buChar char="•"/>
            </a:pPr>
            <a:r>
              <a:rPr lang="en-US" sz="1400" dirty="0">
                <a:solidFill>
                  <a:srgbClr val="3C3939"/>
                </a:solidFill>
                <a:latin typeface="Roboto" pitchFamily="34" charset="0"/>
                <a:ea typeface="Roboto" pitchFamily="34" charset="-122"/>
                <a:cs typeface="Roboto" pitchFamily="34" charset="-120"/>
              </a:rPr>
              <a:t>Plan something with supporters and networks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314"/>
          </a:xfrm>
          <a:prstGeom prst="rect">
            <a:avLst/>
          </a:prstGeom>
        </p:spPr>
      </p:pic>
      <p:sp>
        <p:nvSpPr>
          <p:cNvPr id="3" name="Text 0"/>
          <p:cNvSpPr/>
          <p:nvPr/>
        </p:nvSpPr>
        <p:spPr>
          <a:xfrm>
            <a:off x="703183" y="552450"/>
            <a:ext cx="5280303" cy="627817"/>
          </a:xfrm>
          <a:prstGeom prst="rect">
            <a:avLst/>
          </a:prstGeom>
          <a:noFill/>
          <a:ln/>
        </p:spPr>
        <p:txBody>
          <a:bodyPr wrap="none" lIns="0" tIns="0" rIns="0" bIns="0" rtlCol="0" anchor="t"/>
          <a:lstStyle/>
          <a:p>
            <a:pPr marL="0" indent="0">
              <a:lnSpc>
                <a:spcPts val="4900"/>
              </a:lnSpc>
              <a:buNone/>
            </a:pPr>
            <a:r>
              <a:rPr lang="en-US" sz="3950" dirty="0">
                <a:solidFill>
                  <a:srgbClr val="1B1B27"/>
                </a:solidFill>
                <a:latin typeface="Raleway" pitchFamily="34" charset="0"/>
                <a:ea typeface="Raleway" pitchFamily="34" charset="-122"/>
                <a:cs typeface="Raleway" pitchFamily="34" charset="-120"/>
              </a:rPr>
              <a:t>Optimising Energy Use</a:t>
            </a:r>
            <a:endParaRPr lang="en-US" sz="3950" dirty="0"/>
          </a:p>
        </p:txBody>
      </p:sp>
      <p:sp>
        <p:nvSpPr>
          <p:cNvPr id="4" name="Shape 1"/>
          <p:cNvSpPr/>
          <p:nvPr/>
        </p:nvSpPr>
        <p:spPr>
          <a:xfrm>
            <a:off x="993100" y="1481614"/>
            <a:ext cx="22860" cy="6196251"/>
          </a:xfrm>
          <a:prstGeom prst="roundRect">
            <a:avLst>
              <a:gd name="adj" fmla="val 369140"/>
            </a:avLst>
          </a:prstGeom>
          <a:solidFill>
            <a:srgbClr val="C7C7D0"/>
          </a:solidFill>
          <a:ln/>
        </p:spPr>
        <p:txBody>
          <a:bodyPr/>
          <a:lstStyle/>
          <a:p>
            <a:endParaRPr lang="en-GB"/>
          </a:p>
        </p:txBody>
      </p:sp>
      <p:sp>
        <p:nvSpPr>
          <p:cNvPr id="5" name="Shape 2"/>
          <p:cNvSpPr/>
          <p:nvPr/>
        </p:nvSpPr>
        <p:spPr>
          <a:xfrm>
            <a:off x="1207651" y="1922145"/>
            <a:ext cx="703183" cy="22860"/>
          </a:xfrm>
          <a:prstGeom prst="roundRect">
            <a:avLst>
              <a:gd name="adj" fmla="val 369140"/>
            </a:avLst>
          </a:prstGeom>
          <a:solidFill>
            <a:srgbClr val="C7C7D0"/>
          </a:solidFill>
          <a:ln/>
        </p:spPr>
        <p:txBody>
          <a:bodyPr/>
          <a:lstStyle/>
          <a:p>
            <a:endParaRPr lang="en-GB"/>
          </a:p>
        </p:txBody>
      </p:sp>
      <p:sp>
        <p:nvSpPr>
          <p:cNvPr id="6" name="Shape 3"/>
          <p:cNvSpPr/>
          <p:nvPr/>
        </p:nvSpPr>
        <p:spPr>
          <a:xfrm>
            <a:off x="778550" y="1707594"/>
            <a:ext cx="451961" cy="451961"/>
          </a:xfrm>
          <a:prstGeom prst="roundRect">
            <a:avLst>
              <a:gd name="adj" fmla="val 18671"/>
            </a:avLst>
          </a:prstGeom>
          <a:solidFill>
            <a:srgbClr val="E1E1EA"/>
          </a:solidFill>
          <a:ln w="7620">
            <a:solidFill>
              <a:srgbClr val="C7C7D0"/>
            </a:solidFill>
            <a:prstDash val="solid"/>
          </a:ln>
        </p:spPr>
        <p:txBody>
          <a:bodyPr/>
          <a:lstStyle/>
          <a:p>
            <a:endParaRPr lang="en-GB"/>
          </a:p>
        </p:txBody>
      </p:sp>
      <p:sp>
        <p:nvSpPr>
          <p:cNvPr id="7" name="Text 4"/>
          <p:cNvSpPr/>
          <p:nvPr/>
        </p:nvSpPr>
        <p:spPr>
          <a:xfrm>
            <a:off x="939998" y="1782842"/>
            <a:ext cx="129064" cy="301347"/>
          </a:xfrm>
          <a:prstGeom prst="rect">
            <a:avLst/>
          </a:prstGeom>
          <a:noFill/>
          <a:ln/>
        </p:spPr>
        <p:txBody>
          <a:bodyPr wrap="none" lIns="0" tIns="0" rIns="0" bIns="0" rtlCol="0" anchor="t"/>
          <a:lstStyle/>
          <a:p>
            <a:pPr marL="0" indent="0" algn="ctr">
              <a:lnSpc>
                <a:spcPts val="2350"/>
              </a:lnSpc>
              <a:buNone/>
            </a:pPr>
            <a:r>
              <a:rPr lang="en-US" sz="2350" dirty="0">
                <a:solidFill>
                  <a:srgbClr val="3C3939"/>
                </a:solidFill>
                <a:latin typeface="Raleway" pitchFamily="34" charset="0"/>
                <a:ea typeface="Raleway" pitchFamily="34" charset="-122"/>
                <a:cs typeface="Raleway" pitchFamily="34" charset="-120"/>
              </a:rPr>
              <a:t>1</a:t>
            </a:r>
            <a:endParaRPr lang="en-US" sz="2350" dirty="0"/>
          </a:p>
        </p:txBody>
      </p:sp>
      <p:sp>
        <p:nvSpPr>
          <p:cNvPr id="8" name="Text 5"/>
          <p:cNvSpPr/>
          <p:nvPr/>
        </p:nvSpPr>
        <p:spPr>
          <a:xfrm>
            <a:off x="2109549" y="1682472"/>
            <a:ext cx="2629853" cy="313849"/>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Identify Problem Areas</a:t>
            </a:r>
            <a:endParaRPr lang="en-US" sz="1950" dirty="0"/>
          </a:p>
        </p:txBody>
      </p:sp>
      <p:sp>
        <p:nvSpPr>
          <p:cNvPr id="9" name="Text 6"/>
          <p:cNvSpPr/>
          <p:nvPr/>
        </p:nvSpPr>
        <p:spPr>
          <a:xfrm>
            <a:off x="2109549" y="2116812"/>
            <a:ext cx="6331268" cy="642699"/>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Recognise which parts of your day consistently taking energy away from you ?</a:t>
            </a:r>
            <a:endParaRPr lang="en-US" sz="1550" dirty="0"/>
          </a:p>
        </p:txBody>
      </p:sp>
      <p:sp>
        <p:nvSpPr>
          <p:cNvPr id="10" name="Shape 7"/>
          <p:cNvSpPr/>
          <p:nvPr/>
        </p:nvSpPr>
        <p:spPr>
          <a:xfrm>
            <a:off x="1207651" y="3601760"/>
            <a:ext cx="703183" cy="22860"/>
          </a:xfrm>
          <a:prstGeom prst="roundRect">
            <a:avLst>
              <a:gd name="adj" fmla="val 369140"/>
            </a:avLst>
          </a:prstGeom>
          <a:solidFill>
            <a:srgbClr val="C7C7D0"/>
          </a:solidFill>
          <a:ln/>
        </p:spPr>
        <p:txBody>
          <a:bodyPr/>
          <a:lstStyle/>
          <a:p>
            <a:endParaRPr lang="en-GB"/>
          </a:p>
        </p:txBody>
      </p:sp>
      <p:sp>
        <p:nvSpPr>
          <p:cNvPr id="11" name="Shape 8"/>
          <p:cNvSpPr/>
          <p:nvPr/>
        </p:nvSpPr>
        <p:spPr>
          <a:xfrm>
            <a:off x="778550" y="3387209"/>
            <a:ext cx="451961" cy="451961"/>
          </a:xfrm>
          <a:prstGeom prst="roundRect">
            <a:avLst>
              <a:gd name="adj" fmla="val 18671"/>
            </a:avLst>
          </a:prstGeom>
          <a:solidFill>
            <a:srgbClr val="E1E1EA"/>
          </a:solidFill>
          <a:ln w="7620">
            <a:solidFill>
              <a:srgbClr val="C7C7D0"/>
            </a:solidFill>
            <a:prstDash val="solid"/>
          </a:ln>
        </p:spPr>
        <p:txBody>
          <a:bodyPr/>
          <a:lstStyle/>
          <a:p>
            <a:endParaRPr lang="en-GB"/>
          </a:p>
        </p:txBody>
      </p:sp>
      <p:sp>
        <p:nvSpPr>
          <p:cNvPr id="12" name="Text 9"/>
          <p:cNvSpPr/>
          <p:nvPr/>
        </p:nvSpPr>
        <p:spPr>
          <a:xfrm>
            <a:off x="925949" y="3462457"/>
            <a:ext cx="157043" cy="301347"/>
          </a:xfrm>
          <a:prstGeom prst="rect">
            <a:avLst/>
          </a:prstGeom>
          <a:noFill/>
          <a:ln/>
        </p:spPr>
        <p:txBody>
          <a:bodyPr wrap="none" lIns="0" tIns="0" rIns="0" bIns="0" rtlCol="0" anchor="t"/>
          <a:lstStyle/>
          <a:p>
            <a:pPr marL="0" indent="0" algn="ctr">
              <a:lnSpc>
                <a:spcPts val="2350"/>
              </a:lnSpc>
              <a:buNone/>
            </a:pPr>
            <a:r>
              <a:rPr lang="en-US" sz="2350" dirty="0">
                <a:solidFill>
                  <a:srgbClr val="3C3939"/>
                </a:solidFill>
                <a:latin typeface="Raleway" pitchFamily="34" charset="0"/>
                <a:ea typeface="Raleway" pitchFamily="34" charset="-122"/>
                <a:cs typeface="Raleway" pitchFamily="34" charset="-120"/>
              </a:rPr>
              <a:t>2</a:t>
            </a:r>
            <a:endParaRPr lang="en-US" sz="2350" dirty="0"/>
          </a:p>
        </p:txBody>
      </p:sp>
      <p:sp>
        <p:nvSpPr>
          <p:cNvPr id="13" name="Text 10"/>
          <p:cNvSpPr/>
          <p:nvPr/>
        </p:nvSpPr>
        <p:spPr>
          <a:xfrm>
            <a:off x="2109549" y="3362087"/>
            <a:ext cx="2511385" cy="313849"/>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Analyse Causes</a:t>
            </a:r>
            <a:endParaRPr lang="en-US" sz="1950" dirty="0"/>
          </a:p>
        </p:txBody>
      </p:sp>
      <p:sp>
        <p:nvSpPr>
          <p:cNvPr id="14" name="Text 11"/>
          <p:cNvSpPr/>
          <p:nvPr/>
        </p:nvSpPr>
        <p:spPr>
          <a:xfrm>
            <a:off x="2109549" y="3796427"/>
            <a:ext cx="6331268" cy="321350"/>
          </a:xfrm>
          <a:prstGeom prst="rect">
            <a:avLst/>
          </a:prstGeom>
          <a:noFill/>
          <a:ln/>
        </p:spPr>
        <p:txBody>
          <a:bodyPr wrap="non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Understand why these situations are challenging</a:t>
            </a:r>
            <a:endParaRPr lang="en-US" sz="1550" dirty="0"/>
          </a:p>
        </p:txBody>
      </p:sp>
      <p:sp>
        <p:nvSpPr>
          <p:cNvPr id="15" name="Shape 12"/>
          <p:cNvSpPr/>
          <p:nvPr/>
        </p:nvSpPr>
        <p:spPr>
          <a:xfrm>
            <a:off x="1207651" y="4960025"/>
            <a:ext cx="703183" cy="22860"/>
          </a:xfrm>
          <a:prstGeom prst="roundRect">
            <a:avLst>
              <a:gd name="adj" fmla="val 369140"/>
            </a:avLst>
          </a:prstGeom>
          <a:solidFill>
            <a:srgbClr val="C7C7D0"/>
          </a:solidFill>
          <a:ln/>
        </p:spPr>
        <p:txBody>
          <a:bodyPr/>
          <a:lstStyle/>
          <a:p>
            <a:endParaRPr lang="en-GB"/>
          </a:p>
        </p:txBody>
      </p:sp>
      <p:sp>
        <p:nvSpPr>
          <p:cNvPr id="16" name="Shape 13"/>
          <p:cNvSpPr/>
          <p:nvPr/>
        </p:nvSpPr>
        <p:spPr>
          <a:xfrm>
            <a:off x="778550" y="4745474"/>
            <a:ext cx="451961" cy="451961"/>
          </a:xfrm>
          <a:prstGeom prst="roundRect">
            <a:avLst>
              <a:gd name="adj" fmla="val 18671"/>
            </a:avLst>
          </a:prstGeom>
          <a:solidFill>
            <a:srgbClr val="E1E1EA"/>
          </a:solidFill>
          <a:ln w="7620">
            <a:solidFill>
              <a:srgbClr val="C7C7D0"/>
            </a:solidFill>
            <a:prstDash val="solid"/>
          </a:ln>
        </p:spPr>
        <p:txBody>
          <a:bodyPr/>
          <a:lstStyle/>
          <a:p>
            <a:endParaRPr lang="en-GB"/>
          </a:p>
        </p:txBody>
      </p:sp>
      <p:sp>
        <p:nvSpPr>
          <p:cNvPr id="17" name="Text 14"/>
          <p:cNvSpPr/>
          <p:nvPr/>
        </p:nvSpPr>
        <p:spPr>
          <a:xfrm>
            <a:off x="924044" y="4820722"/>
            <a:ext cx="160973" cy="301347"/>
          </a:xfrm>
          <a:prstGeom prst="rect">
            <a:avLst/>
          </a:prstGeom>
          <a:noFill/>
          <a:ln/>
        </p:spPr>
        <p:txBody>
          <a:bodyPr wrap="none" lIns="0" tIns="0" rIns="0" bIns="0" rtlCol="0" anchor="t"/>
          <a:lstStyle/>
          <a:p>
            <a:pPr marL="0" indent="0" algn="ctr">
              <a:lnSpc>
                <a:spcPts val="2350"/>
              </a:lnSpc>
              <a:buNone/>
            </a:pPr>
            <a:r>
              <a:rPr lang="en-US" sz="2350" dirty="0">
                <a:solidFill>
                  <a:srgbClr val="3C3939"/>
                </a:solidFill>
                <a:latin typeface="Raleway" pitchFamily="34" charset="0"/>
                <a:ea typeface="Raleway" pitchFamily="34" charset="-122"/>
                <a:cs typeface="Raleway" pitchFamily="34" charset="-120"/>
              </a:rPr>
              <a:t>3</a:t>
            </a:r>
            <a:endParaRPr lang="en-US" sz="2350" dirty="0"/>
          </a:p>
        </p:txBody>
      </p:sp>
      <p:sp>
        <p:nvSpPr>
          <p:cNvPr id="18" name="Text 15"/>
          <p:cNvSpPr/>
          <p:nvPr/>
        </p:nvSpPr>
        <p:spPr>
          <a:xfrm>
            <a:off x="2109549" y="4720352"/>
            <a:ext cx="2511385" cy="313849"/>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Implement Solutions</a:t>
            </a:r>
            <a:endParaRPr lang="en-US" sz="1950" dirty="0"/>
          </a:p>
        </p:txBody>
      </p:sp>
      <p:sp>
        <p:nvSpPr>
          <p:cNvPr id="19" name="Text 16"/>
          <p:cNvSpPr/>
          <p:nvPr/>
        </p:nvSpPr>
        <p:spPr>
          <a:xfrm>
            <a:off x="2109549" y="5154692"/>
            <a:ext cx="6331268" cy="642699"/>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Make changes to reduce energy drain, like waking up earlier or preparing things in advance</a:t>
            </a:r>
            <a:endParaRPr lang="en-US" sz="1550" dirty="0"/>
          </a:p>
        </p:txBody>
      </p:sp>
      <p:sp>
        <p:nvSpPr>
          <p:cNvPr id="20" name="Shape 17"/>
          <p:cNvSpPr/>
          <p:nvPr/>
        </p:nvSpPr>
        <p:spPr>
          <a:xfrm>
            <a:off x="1207651" y="6639639"/>
            <a:ext cx="703183" cy="22860"/>
          </a:xfrm>
          <a:prstGeom prst="roundRect">
            <a:avLst>
              <a:gd name="adj" fmla="val 369140"/>
            </a:avLst>
          </a:prstGeom>
          <a:solidFill>
            <a:srgbClr val="C7C7D0"/>
          </a:solidFill>
          <a:ln/>
        </p:spPr>
        <p:txBody>
          <a:bodyPr/>
          <a:lstStyle/>
          <a:p>
            <a:endParaRPr lang="en-GB"/>
          </a:p>
        </p:txBody>
      </p:sp>
      <p:sp>
        <p:nvSpPr>
          <p:cNvPr id="21" name="Shape 18"/>
          <p:cNvSpPr/>
          <p:nvPr/>
        </p:nvSpPr>
        <p:spPr>
          <a:xfrm>
            <a:off x="778550" y="6425089"/>
            <a:ext cx="451961" cy="451961"/>
          </a:xfrm>
          <a:prstGeom prst="roundRect">
            <a:avLst>
              <a:gd name="adj" fmla="val 18671"/>
            </a:avLst>
          </a:prstGeom>
          <a:solidFill>
            <a:srgbClr val="E1E1EA"/>
          </a:solidFill>
          <a:ln w="7620">
            <a:solidFill>
              <a:srgbClr val="C7C7D0"/>
            </a:solidFill>
            <a:prstDash val="solid"/>
          </a:ln>
        </p:spPr>
        <p:txBody>
          <a:bodyPr/>
          <a:lstStyle/>
          <a:p>
            <a:endParaRPr lang="en-GB"/>
          </a:p>
        </p:txBody>
      </p:sp>
      <p:sp>
        <p:nvSpPr>
          <p:cNvPr id="22" name="Text 19"/>
          <p:cNvSpPr/>
          <p:nvPr/>
        </p:nvSpPr>
        <p:spPr>
          <a:xfrm>
            <a:off x="922258" y="6500336"/>
            <a:ext cx="164544" cy="301347"/>
          </a:xfrm>
          <a:prstGeom prst="rect">
            <a:avLst/>
          </a:prstGeom>
          <a:noFill/>
          <a:ln/>
        </p:spPr>
        <p:txBody>
          <a:bodyPr wrap="none" lIns="0" tIns="0" rIns="0" bIns="0" rtlCol="0" anchor="t"/>
          <a:lstStyle/>
          <a:p>
            <a:pPr marL="0" indent="0" algn="ctr">
              <a:lnSpc>
                <a:spcPts val="2350"/>
              </a:lnSpc>
              <a:buNone/>
            </a:pPr>
            <a:r>
              <a:rPr lang="en-US" sz="2350" dirty="0">
                <a:solidFill>
                  <a:srgbClr val="3C3939"/>
                </a:solidFill>
                <a:latin typeface="Raleway" pitchFamily="34" charset="0"/>
                <a:ea typeface="Raleway" pitchFamily="34" charset="-122"/>
                <a:cs typeface="Raleway" pitchFamily="34" charset="-120"/>
              </a:rPr>
              <a:t>4</a:t>
            </a:r>
            <a:endParaRPr lang="en-US" sz="2350" dirty="0"/>
          </a:p>
        </p:txBody>
      </p:sp>
      <p:sp>
        <p:nvSpPr>
          <p:cNvPr id="23" name="Text 20"/>
          <p:cNvSpPr/>
          <p:nvPr/>
        </p:nvSpPr>
        <p:spPr>
          <a:xfrm>
            <a:off x="2109549" y="6399967"/>
            <a:ext cx="2511385" cy="313849"/>
          </a:xfrm>
          <a:prstGeom prst="rect">
            <a:avLst/>
          </a:prstGeom>
          <a:noFill/>
          <a:ln/>
        </p:spPr>
        <p:txBody>
          <a:bodyPr wrap="none" lIns="0" tIns="0" rIns="0" bIns="0" rtlCol="0" anchor="t"/>
          <a:lstStyle/>
          <a:p>
            <a:pPr marL="0" indent="0" algn="l">
              <a:lnSpc>
                <a:spcPts val="2450"/>
              </a:lnSpc>
              <a:buNone/>
            </a:pPr>
            <a:r>
              <a:rPr lang="en-US" sz="1950" dirty="0">
                <a:solidFill>
                  <a:srgbClr val="3C3939"/>
                </a:solidFill>
                <a:latin typeface="Raleway" pitchFamily="34" charset="0"/>
                <a:ea typeface="Raleway" pitchFamily="34" charset="-122"/>
                <a:cs typeface="Raleway" pitchFamily="34" charset="-120"/>
              </a:rPr>
              <a:t>Evaluate and Adjust</a:t>
            </a:r>
            <a:endParaRPr lang="en-US" sz="1950" dirty="0"/>
          </a:p>
        </p:txBody>
      </p:sp>
      <p:sp>
        <p:nvSpPr>
          <p:cNvPr id="24" name="Text 21"/>
          <p:cNvSpPr/>
          <p:nvPr/>
        </p:nvSpPr>
        <p:spPr>
          <a:xfrm>
            <a:off x="2109549" y="6834307"/>
            <a:ext cx="6331268" cy="642699"/>
          </a:xfrm>
          <a:prstGeom prst="rect">
            <a:avLst/>
          </a:prstGeom>
          <a:noFill/>
          <a:ln/>
        </p:spPr>
        <p:txBody>
          <a:bodyPr wrap="square" lIns="0" tIns="0" rIns="0" bIns="0" rtlCol="0" anchor="t"/>
          <a:lstStyle/>
          <a:p>
            <a:pPr marL="0" indent="0" algn="l">
              <a:lnSpc>
                <a:spcPts val="2500"/>
              </a:lnSpc>
              <a:buNone/>
            </a:pPr>
            <a:r>
              <a:rPr lang="en-US" sz="1550" dirty="0">
                <a:solidFill>
                  <a:srgbClr val="3C3939"/>
                </a:solidFill>
                <a:latin typeface="Roboto" pitchFamily="34" charset="0"/>
                <a:ea typeface="Roboto" pitchFamily="34" charset="-122"/>
                <a:cs typeface="Roboto" pitchFamily="34" charset="-120"/>
              </a:rPr>
              <a:t>Regularly assess the effectiveness of your changes and make adjustments as needed</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049423"/>
            <a:ext cx="8189476"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Reinforcing Positive Behaviours</a:t>
            </a:r>
            <a:endParaRPr lang="en-US" sz="4450" dirty="0"/>
          </a:p>
        </p:txBody>
      </p:sp>
      <p:sp>
        <p:nvSpPr>
          <p:cNvPr id="3" name="Text 1"/>
          <p:cNvSpPr/>
          <p:nvPr/>
        </p:nvSpPr>
        <p:spPr>
          <a:xfrm>
            <a:off x="793790" y="332517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Task-Focused Praise</a:t>
            </a:r>
            <a:endParaRPr lang="en-US" sz="2200" dirty="0"/>
          </a:p>
        </p:txBody>
      </p:sp>
      <p:sp>
        <p:nvSpPr>
          <p:cNvPr id="4" name="Text 2"/>
          <p:cNvSpPr/>
          <p:nvPr/>
        </p:nvSpPr>
        <p:spPr>
          <a:xfrm>
            <a:off x="793790" y="3906322"/>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Reinforce the action, not the person. For example, say "That was really good how you brushed your teeth" instead of "I am proud of you for brushing your teeth".</a:t>
            </a:r>
            <a:endParaRPr lang="en-US" sz="1750" dirty="0"/>
          </a:p>
        </p:txBody>
      </p:sp>
      <p:sp>
        <p:nvSpPr>
          <p:cNvPr id="5" name="Text 3"/>
          <p:cNvSpPr/>
          <p:nvPr/>
        </p:nvSpPr>
        <p:spPr>
          <a:xfrm>
            <a:off x="7599521" y="3325178"/>
            <a:ext cx="3008828"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Raleway" pitchFamily="34" charset="0"/>
                <a:ea typeface="Raleway" pitchFamily="34" charset="-122"/>
                <a:cs typeface="Raleway" pitchFamily="34" charset="-120"/>
              </a:rPr>
              <a:t>Gradual Independence</a:t>
            </a:r>
            <a:endParaRPr lang="en-US" sz="2200" dirty="0"/>
          </a:p>
        </p:txBody>
      </p:sp>
      <p:sp>
        <p:nvSpPr>
          <p:cNvPr id="6" name="Text 4"/>
          <p:cNvSpPr/>
          <p:nvPr/>
        </p:nvSpPr>
        <p:spPr>
          <a:xfrm>
            <a:off x="7599521" y="3906322"/>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Once routines are established, gradually hand responsibilities back to children. This helps build their confidence and reduces your energy expenditure over time.</a:t>
            </a:r>
            <a:endParaRPr lang="en-US" sz="1750" dirty="0"/>
          </a:p>
        </p:txBody>
      </p:sp>
      <p:sp>
        <p:nvSpPr>
          <p:cNvPr id="7" name="Text 5"/>
          <p:cNvSpPr/>
          <p:nvPr/>
        </p:nvSpPr>
        <p:spPr>
          <a:xfrm>
            <a:off x="793790" y="5454253"/>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Remember, as you work on managing your own energy, you're also helping your children develop better habits and routines. This creates a positive cycle that benefits everyone involved.</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89265"/>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Raleway" pitchFamily="34" charset="0"/>
                <a:ea typeface="Raleway" pitchFamily="34" charset="-122"/>
                <a:cs typeface="Raleway" pitchFamily="34" charset="-120"/>
              </a:rPr>
              <a:t>Key Takeaways</a:t>
            </a:r>
            <a:endParaRPr lang="en-US" sz="4450" dirty="0"/>
          </a:p>
        </p:txBody>
      </p:sp>
      <p:sp>
        <p:nvSpPr>
          <p:cNvPr id="4" name="Shape 1"/>
          <p:cNvSpPr/>
          <p:nvPr/>
        </p:nvSpPr>
        <p:spPr>
          <a:xfrm>
            <a:off x="793790" y="2093357"/>
            <a:ext cx="396835" cy="396835"/>
          </a:xfrm>
          <a:prstGeom prst="roundRect">
            <a:avLst>
              <a:gd name="adj" fmla="val 24007"/>
            </a:avLst>
          </a:prstGeom>
          <a:solidFill>
            <a:srgbClr val="E1E1EA"/>
          </a:solidFill>
          <a:ln w="7620">
            <a:solidFill>
              <a:srgbClr val="C7C7D0"/>
            </a:solidFill>
            <a:prstDash val="solid"/>
          </a:ln>
        </p:spPr>
        <p:txBody>
          <a:bodyPr/>
          <a:lstStyle/>
          <a:p>
            <a:endParaRPr lang="en-GB"/>
          </a:p>
        </p:txBody>
      </p:sp>
      <p:sp>
        <p:nvSpPr>
          <p:cNvPr id="5" name="Text 2"/>
          <p:cNvSpPr/>
          <p:nvPr/>
        </p:nvSpPr>
        <p:spPr>
          <a:xfrm>
            <a:off x="1417439" y="209335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Monitor Your Energy</a:t>
            </a:r>
            <a:endParaRPr lang="en-US" sz="2200" dirty="0"/>
          </a:p>
        </p:txBody>
      </p:sp>
      <p:sp>
        <p:nvSpPr>
          <p:cNvPr id="6" name="Text 3"/>
          <p:cNvSpPr/>
          <p:nvPr/>
        </p:nvSpPr>
        <p:spPr>
          <a:xfrm>
            <a:off x="1417439" y="2583775"/>
            <a:ext cx="3041213"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Treat your daily energy like a phone battery, being aware of what takes energy away and recharges you.</a:t>
            </a:r>
            <a:endParaRPr lang="en-US" sz="1750" dirty="0"/>
          </a:p>
        </p:txBody>
      </p:sp>
      <p:sp>
        <p:nvSpPr>
          <p:cNvPr id="7" name="Shape 4"/>
          <p:cNvSpPr/>
          <p:nvPr/>
        </p:nvSpPr>
        <p:spPr>
          <a:xfrm>
            <a:off x="4685467" y="2093357"/>
            <a:ext cx="396835" cy="396835"/>
          </a:xfrm>
          <a:prstGeom prst="roundRect">
            <a:avLst>
              <a:gd name="adj" fmla="val 24007"/>
            </a:avLst>
          </a:prstGeom>
          <a:solidFill>
            <a:srgbClr val="E1E1EA"/>
          </a:solidFill>
          <a:ln w="7620">
            <a:solidFill>
              <a:srgbClr val="C7C7D0"/>
            </a:solidFill>
            <a:prstDash val="solid"/>
          </a:ln>
        </p:spPr>
        <p:txBody>
          <a:bodyPr/>
          <a:lstStyle/>
          <a:p>
            <a:endParaRPr lang="en-GB"/>
          </a:p>
        </p:txBody>
      </p:sp>
      <p:sp>
        <p:nvSpPr>
          <p:cNvPr id="8" name="Text 5"/>
          <p:cNvSpPr/>
          <p:nvPr/>
        </p:nvSpPr>
        <p:spPr>
          <a:xfrm>
            <a:off x="5309116" y="209335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Prioritise Self-Care</a:t>
            </a:r>
            <a:endParaRPr lang="en-US" sz="2200" dirty="0"/>
          </a:p>
        </p:txBody>
      </p:sp>
      <p:sp>
        <p:nvSpPr>
          <p:cNvPr id="9" name="Text 6"/>
          <p:cNvSpPr/>
          <p:nvPr/>
        </p:nvSpPr>
        <p:spPr>
          <a:xfrm>
            <a:off x="5309116" y="2583775"/>
            <a:ext cx="3041213"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Implement regular recharge strategies, from quick 5-minute breaks to longer self-care sessions.</a:t>
            </a:r>
            <a:endParaRPr lang="en-US" sz="1750" dirty="0"/>
          </a:p>
        </p:txBody>
      </p:sp>
      <p:sp>
        <p:nvSpPr>
          <p:cNvPr id="10" name="Shape 7"/>
          <p:cNvSpPr/>
          <p:nvPr/>
        </p:nvSpPr>
        <p:spPr>
          <a:xfrm>
            <a:off x="793790" y="4517350"/>
            <a:ext cx="396835" cy="396835"/>
          </a:xfrm>
          <a:prstGeom prst="roundRect">
            <a:avLst>
              <a:gd name="adj" fmla="val 24007"/>
            </a:avLst>
          </a:prstGeom>
          <a:solidFill>
            <a:srgbClr val="E1E1EA"/>
          </a:solidFill>
          <a:ln w="7620">
            <a:solidFill>
              <a:srgbClr val="C7C7D0"/>
            </a:solidFill>
            <a:prstDash val="solid"/>
          </a:ln>
        </p:spPr>
        <p:txBody>
          <a:bodyPr/>
          <a:lstStyle/>
          <a:p>
            <a:endParaRPr lang="en-GB"/>
          </a:p>
        </p:txBody>
      </p:sp>
      <p:sp>
        <p:nvSpPr>
          <p:cNvPr id="11" name="Text 8"/>
          <p:cNvSpPr/>
          <p:nvPr/>
        </p:nvSpPr>
        <p:spPr>
          <a:xfrm>
            <a:off x="1417439" y="4517350"/>
            <a:ext cx="2835235"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Optimise Routines</a:t>
            </a:r>
            <a:endParaRPr lang="en-US" sz="2200" dirty="0"/>
          </a:p>
        </p:txBody>
      </p:sp>
      <p:sp>
        <p:nvSpPr>
          <p:cNvPr id="12" name="Text 9"/>
          <p:cNvSpPr/>
          <p:nvPr/>
        </p:nvSpPr>
        <p:spPr>
          <a:xfrm>
            <a:off x="1417439" y="5007769"/>
            <a:ext cx="3041213"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Identify what takes energy away from you and work on optimising your daily routines to conserve energy.</a:t>
            </a:r>
            <a:endParaRPr lang="en-US" sz="1750" dirty="0"/>
          </a:p>
        </p:txBody>
      </p:sp>
      <p:sp>
        <p:nvSpPr>
          <p:cNvPr id="13" name="Shape 10"/>
          <p:cNvSpPr/>
          <p:nvPr/>
        </p:nvSpPr>
        <p:spPr>
          <a:xfrm>
            <a:off x="4685467" y="4517350"/>
            <a:ext cx="396835" cy="396835"/>
          </a:xfrm>
          <a:prstGeom prst="roundRect">
            <a:avLst>
              <a:gd name="adj" fmla="val 24007"/>
            </a:avLst>
          </a:prstGeom>
          <a:solidFill>
            <a:srgbClr val="E1E1EA"/>
          </a:solidFill>
          <a:ln w="7620">
            <a:solidFill>
              <a:srgbClr val="C7C7D0"/>
            </a:solidFill>
            <a:prstDash val="solid"/>
          </a:ln>
        </p:spPr>
        <p:txBody>
          <a:bodyPr/>
          <a:lstStyle/>
          <a:p>
            <a:endParaRPr lang="en-GB"/>
          </a:p>
        </p:txBody>
      </p:sp>
      <p:sp>
        <p:nvSpPr>
          <p:cNvPr id="14" name="Text 11"/>
          <p:cNvSpPr/>
          <p:nvPr/>
        </p:nvSpPr>
        <p:spPr>
          <a:xfrm>
            <a:off x="5309116" y="4517350"/>
            <a:ext cx="3012877" cy="354330"/>
          </a:xfrm>
          <a:prstGeom prst="rect">
            <a:avLst/>
          </a:prstGeom>
          <a:noFill/>
          <a:ln/>
        </p:spPr>
        <p:txBody>
          <a:bodyPr wrap="none" lIns="0" tIns="0" rIns="0" bIns="0" rtlCol="0" anchor="t"/>
          <a:lstStyle/>
          <a:p>
            <a:pPr marL="0" indent="0">
              <a:lnSpc>
                <a:spcPts val="2750"/>
              </a:lnSpc>
              <a:buNone/>
            </a:pPr>
            <a:r>
              <a:rPr lang="en-US" sz="2200" dirty="0">
                <a:solidFill>
                  <a:srgbClr val="3C3939"/>
                </a:solidFill>
                <a:latin typeface="Raleway" pitchFamily="34" charset="0"/>
                <a:ea typeface="Raleway" pitchFamily="34" charset="-122"/>
                <a:cs typeface="Raleway" pitchFamily="34" charset="-120"/>
              </a:rPr>
              <a:t>Positive Reinforcement</a:t>
            </a:r>
            <a:endParaRPr lang="en-US" sz="2200" dirty="0"/>
          </a:p>
        </p:txBody>
      </p:sp>
      <p:sp>
        <p:nvSpPr>
          <p:cNvPr id="15" name="Text 12"/>
          <p:cNvSpPr/>
          <p:nvPr/>
        </p:nvSpPr>
        <p:spPr>
          <a:xfrm>
            <a:off x="5309116" y="5007769"/>
            <a:ext cx="3041213" cy="1451610"/>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Use task-focused praise and encourage gradual independence to create positive cycles.</a:t>
            </a:r>
            <a:endParaRPr lang="en-US" sz="1750" dirty="0"/>
          </a:p>
        </p:txBody>
      </p:sp>
      <p:sp>
        <p:nvSpPr>
          <p:cNvPr id="16" name="Text 13"/>
          <p:cNvSpPr/>
          <p:nvPr/>
        </p:nvSpPr>
        <p:spPr>
          <a:xfrm>
            <a:off x="793790" y="6714530"/>
            <a:ext cx="7556421" cy="725805"/>
          </a:xfrm>
          <a:prstGeom prst="rect">
            <a:avLst/>
          </a:prstGeom>
          <a:noFill/>
          <a:ln/>
        </p:spPr>
        <p:txBody>
          <a:bodyPr wrap="square" lIns="0" tIns="0" rIns="0" bIns="0" rtlCol="0" anchor="t"/>
          <a:lstStyle/>
          <a:p>
            <a:pPr marL="0" indent="0">
              <a:lnSpc>
                <a:spcPts val="2850"/>
              </a:lnSpc>
              <a:buNone/>
            </a:pPr>
            <a:r>
              <a:rPr lang="en-US" sz="1750" dirty="0">
                <a:solidFill>
                  <a:srgbClr val="3C3939"/>
                </a:solidFill>
                <a:latin typeface="Roboto" pitchFamily="34" charset="0"/>
                <a:ea typeface="Roboto" pitchFamily="34" charset="-122"/>
                <a:cs typeface="Roboto" pitchFamily="34" charset="-120"/>
              </a:rPr>
              <a:t>By managing your energy effectively, you'll be better equipped to support those who depend on you while maintaining your own well-being.</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1065</Words>
  <Application>Microsoft Office PowerPoint</Application>
  <PresentationFormat>Custom</PresentationFormat>
  <Paragraphs>100</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Roboto Bold</vt:lpstr>
      <vt:lpstr>Arial</vt:lpstr>
      <vt:lpstr>Raleway</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Luke Gomersall</cp:lastModifiedBy>
  <cp:revision>1</cp:revision>
  <dcterms:created xsi:type="dcterms:W3CDTF">2024-12-13T13:00:20Z</dcterms:created>
  <dcterms:modified xsi:type="dcterms:W3CDTF">2024-12-13T13:00:41Z</dcterms:modified>
</cp:coreProperties>
</file>